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551" r:id="rId1"/>
  </p:sldMasterIdLst>
  <p:notesMasterIdLst>
    <p:notesMasterId r:id="rId13"/>
  </p:notesMasterIdLst>
  <p:sldIdLst>
    <p:sldId id="2147479495" r:id="rId2"/>
    <p:sldId id="2147481928" r:id="rId3"/>
    <p:sldId id="2147481935" r:id="rId4"/>
    <p:sldId id="2147481946" r:id="rId5"/>
    <p:sldId id="2147481929" r:id="rId6"/>
    <p:sldId id="2147481944" r:id="rId7"/>
    <p:sldId id="2147481930" r:id="rId8"/>
    <p:sldId id="2147481932" r:id="rId9"/>
    <p:sldId id="2147481938" r:id="rId10"/>
    <p:sldId id="2147481945" r:id="rId11"/>
    <p:sldId id="21474819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6B51E-2555-4F80-9D2B-324B29BAE88B}">
          <p14:sldIdLst>
            <p14:sldId id="2147479495"/>
            <p14:sldId id="2147481928"/>
            <p14:sldId id="2147481935"/>
            <p14:sldId id="2147481946"/>
            <p14:sldId id="2147481929"/>
            <p14:sldId id="2147481944"/>
            <p14:sldId id="2147481930"/>
            <p14:sldId id="2147481932"/>
            <p14:sldId id="2147481938"/>
            <p14:sldId id="2147481945"/>
            <p14:sldId id="21474819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E119C-3FF8-AA42-3337-E811FD918AC6}" v="98" dt="2025-09-18T16:07:33.869"/>
    <p1510:client id="{F64AF983-8D8F-4A6C-3646-E017C30BC324}" v="275" dt="2025-09-18T15:29:06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/>
    <p:restoredTop sz="94658"/>
  </p:normalViewPr>
  <p:slideViewPr>
    <p:cSldViewPr snapToGrid="0">
      <p:cViewPr varScale="1">
        <p:scale>
          <a:sx n="120" d="100"/>
          <a:sy n="120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Carroll" userId="S::johncarroll@microsoft.com::f590a5d4-f358-4bba-ab8d-6b45bc861ff5" providerId="AD" clId="Web-{168E119C-3FF8-AA42-3337-E811FD918AC6}"/>
    <pc:docChg chg="modSld">
      <pc:chgData name="John Carroll" userId="S::johncarroll@microsoft.com::f590a5d4-f358-4bba-ab8d-6b45bc861ff5" providerId="AD" clId="Web-{168E119C-3FF8-AA42-3337-E811FD918AC6}" dt="2025-09-18T16:07:33.869" v="103"/>
      <pc:docMkLst>
        <pc:docMk/>
      </pc:docMkLst>
      <pc:sldChg chg="modSp modNotes">
        <pc:chgData name="John Carroll" userId="S::johncarroll@microsoft.com::f590a5d4-f358-4bba-ab8d-6b45bc861ff5" providerId="AD" clId="Web-{168E119C-3FF8-AA42-3337-E811FD918AC6}" dt="2025-09-18T16:07:33.869" v="103"/>
        <pc:sldMkLst>
          <pc:docMk/>
          <pc:sldMk cId="3214702405" sldId="2147481956"/>
        </pc:sldMkLst>
        <pc:graphicFrameChg chg="mod modGraphic">
          <ac:chgData name="John Carroll" userId="S::johncarroll@microsoft.com::f590a5d4-f358-4bba-ab8d-6b45bc861ff5" providerId="AD" clId="Web-{168E119C-3FF8-AA42-3337-E811FD918AC6}" dt="2025-09-18T16:07:33.869" v="103"/>
          <ac:graphicFrameMkLst>
            <pc:docMk/>
            <pc:sldMk cId="3214702405" sldId="2147481956"/>
            <ac:graphicFrameMk id="13" creationId="{15211C28-700F-1508-E953-C8549B3E6E2C}"/>
          </ac:graphicFrameMkLst>
        </pc:graphicFrameChg>
      </pc:sldChg>
    </pc:docChg>
  </pc:docChgLst>
  <pc:docChgLst>
    <pc:chgData name="John Carroll" userId="S::johncarroll@microsoft.com::f590a5d4-f358-4bba-ab8d-6b45bc861ff5" providerId="AD" clId="Web-{F64AF983-8D8F-4A6C-3646-E017C30BC324}"/>
    <pc:docChg chg="addSld delSld modSld sldOrd addMainMaster addSection modSection">
      <pc:chgData name="John Carroll" userId="S::johncarroll@microsoft.com::f590a5d4-f358-4bba-ab8d-6b45bc861ff5" providerId="AD" clId="Web-{F64AF983-8D8F-4A6C-3646-E017C30BC324}" dt="2025-09-18T15:29:51.863" v="271"/>
      <pc:docMkLst>
        <pc:docMk/>
      </pc:docMkLst>
      <pc:sldChg chg="del">
        <pc:chgData name="John Carroll" userId="S::johncarroll@microsoft.com::f590a5d4-f358-4bba-ab8d-6b45bc861ff5" providerId="AD" clId="Web-{F64AF983-8D8F-4A6C-3646-E017C30BC324}" dt="2025-09-17T17:45:37.403" v="3"/>
        <pc:sldMkLst>
          <pc:docMk/>
          <pc:sldMk cId="109857222" sldId="256"/>
        </pc:sldMkLst>
      </pc:sldChg>
      <pc:sldChg chg="addSp delSp modSp add del">
        <pc:chgData name="John Carroll" userId="S::johncarroll@microsoft.com::f590a5d4-f358-4bba-ab8d-6b45bc861ff5" providerId="AD" clId="Web-{F64AF983-8D8F-4A6C-3646-E017C30BC324}" dt="2025-09-17T19:17:49.931" v="80" actId="20577"/>
        <pc:sldMkLst>
          <pc:docMk/>
          <pc:sldMk cId="3974984457" sldId="2147479495"/>
        </pc:sldMkLst>
        <pc:spChg chg="add del mod">
          <ac:chgData name="John Carroll" userId="S::johncarroll@microsoft.com::f590a5d4-f358-4bba-ab8d-6b45bc861ff5" providerId="AD" clId="Web-{F64AF983-8D8F-4A6C-3646-E017C30BC324}" dt="2025-09-17T18:57:12.117" v="6"/>
          <ac:spMkLst>
            <pc:docMk/>
            <pc:sldMk cId="3974984457" sldId="2147479495"/>
            <ac:spMk id="2" creationId="{ADF59F35-EC94-2501-9F45-F6CDEEDB70C6}"/>
          </ac:spMkLst>
        </pc:spChg>
        <pc:spChg chg="mod">
          <ac:chgData name="John Carroll" userId="S::johncarroll@microsoft.com::f590a5d4-f358-4bba-ab8d-6b45bc861ff5" providerId="AD" clId="Web-{F64AF983-8D8F-4A6C-3646-E017C30BC324}" dt="2025-09-17T19:17:25.509" v="69" actId="14100"/>
          <ac:spMkLst>
            <pc:docMk/>
            <pc:sldMk cId="3974984457" sldId="2147479495"/>
            <ac:spMk id="4" creationId="{00000000-0000-0000-0000-000000000000}"/>
          </ac:spMkLst>
        </pc:spChg>
        <pc:spChg chg="mod">
          <ac:chgData name="John Carroll" userId="S::johncarroll@microsoft.com::f590a5d4-f358-4bba-ab8d-6b45bc861ff5" providerId="AD" clId="Web-{F64AF983-8D8F-4A6C-3646-E017C30BC324}" dt="2025-09-17T19:17:49.931" v="80" actId="20577"/>
          <ac:spMkLst>
            <pc:docMk/>
            <pc:sldMk cId="3974984457" sldId="2147479495"/>
            <ac:spMk id="5" creationId="{00000000-0000-0000-0000-000000000000}"/>
          </ac:spMkLst>
        </pc:spChg>
      </pc:sldChg>
      <pc:sldChg chg="add ord">
        <pc:chgData name="John Carroll" userId="S::johncarroll@microsoft.com::f590a5d4-f358-4bba-ab8d-6b45bc861ff5" providerId="AD" clId="Web-{F64AF983-8D8F-4A6C-3646-E017C30BC324}" dt="2025-09-17T19:23:47.030" v="94"/>
        <pc:sldMkLst>
          <pc:docMk/>
          <pc:sldMk cId="953884707" sldId="2147479589"/>
        </pc:sldMkLst>
      </pc:sldChg>
      <pc:sldChg chg="add ord">
        <pc:chgData name="John Carroll" userId="S::johncarroll@microsoft.com::f590a5d4-f358-4bba-ab8d-6b45bc861ff5" providerId="AD" clId="Web-{F64AF983-8D8F-4A6C-3646-E017C30BC324}" dt="2025-09-17T19:23:47.030" v="92"/>
        <pc:sldMkLst>
          <pc:docMk/>
          <pc:sldMk cId="149180926" sldId="2147481911"/>
        </pc:sldMkLst>
      </pc:sldChg>
      <pc:sldChg chg="add ord">
        <pc:chgData name="John Carroll" userId="S::johncarroll@microsoft.com::f590a5d4-f358-4bba-ab8d-6b45bc861ff5" providerId="AD" clId="Web-{F64AF983-8D8F-4A6C-3646-E017C30BC324}" dt="2025-09-17T19:23:47.030" v="90"/>
        <pc:sldMkLst>
          <pc:docMk/>
          <pc:sldMk cId="97819486" sldId="2147481915"/>
        </pc:sldMkLst>
      </pc:sldChg>
      <pc:sldChg chg="add">
        <pc:chgData name="John Carroll" userId="S::johncarroll@microsoft.com::f590a5d4-f358-4bba-ab8d-6b45bc861ff5" providerId="AD" clId="Web-{F64AF983-8D8F-4A6C-3646-E017C30BC324}" dt="2025-09-17T19:16:07.914" v="21"/>
        <pc:sldMkLst>
          <pc:docMk/>
          <pc:sldMk cId="2400163397" sldId="2147481928"/>
        </pc:sldMkLst>
      </pc:sldChg>
      <pc:sldChg chg="add">
        <pc:chgData name="John Carroll" userId="S::johncarroll@microsoft.com::f590a5d4-f358-4bba-ab8d-6b45bc861ff5" providerId="AD" clId="Web-{F64AF983-8D8F-4A6C-3646-E017C30BC324}" dt="2025-09-17T19:16:10.461" v="24"/>
        <pc:sldMkLst>
          <pc:docMk/>
          <pc:sldMk cId="2356234880" sldId="2147481929"/>
        </pc:sldMkLst>
      </pc:sldChg>
      <pc:sldChg chg="add modNotes">
        <pc:chgData name="John Carroll" userId="S::johncarroll@microsoft.com::f590a5d4-f358-4bba-ab8d-6b45bc861ff5" providerId="AD" clId="Web-{F64AF983-8D8F-4A6C-3646-E017C30BC324}" dt="2025-09-18T14:25:00.119" v="118"/>
        <pc:sldMkLst>
          <pc:docMk/>
          <pc:sldMk cId="2336446605" sldId="2147481930"/>
        </pc:sldMkLst>
      </pc:sldChg>
      <pc:sldChg chg="add modNotes">
        <pc:chgData name="John Carroll" userId="S::johncarroll@microsoft.com::f590a5d4-f358-4bba-ab8d-6b45bc861ff5" providerId="AD" clId="Web-{F64AF983-8D8F-4A6C-3646-E017C30BC324}" dt="2025-09-18T14:25:44.807" v="120"/>
        <pc:sldMkLst>
          <pc:docMk/>
          <pc:sldMk cId="2125431794" sldId="2147481932"/>
        </pc:sldMkLst>
      </pc:sldChg>
      <pc:sldChg chg="add del">
        <pc:chgData name="John Carroll" userId="S::johncarroll@microsoft.com::f590a5d4-f358-4bba-ab8d-6b45bc861ff5" providerId="AD" clId="Web-{F64AF983-8D8F-4A6C-3646-E017C30BC324}" dt="2025-09-17T18:58:54.086" v="20"/>
        <pc:sldMkLst>
          <pc:docMk/>
          <pc:sldMk cId="2207413089" sldId="2147481933"/>
        </pc:sldMkLst>
      </pc:sldChg>
      <pc:sldChg chg="add">
        <pc:chgData name="John Carroll" userId="S::johncarroll@microsoft.com::f590a5d4-f358-4bba-ab8d-6b45bc861ff5" providerId="AD" clId="Web-{F64AF983-8D8F-4A6C-3646-E017C30BC324}" dt="2025-09-17T19:16:10.023" v="22"/>
        <pc:sldMkLst>
          <pc:docMk/>
          <pc:sldMk cId="2029312747" sldId="2147481935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14.414" v="28"/>
        <pc:sldMkLst>
          <pc:docMk/>
          <pc:sldMk cId="3290510319" sldId="2147481938"/>
        </pc:sldMkLst>
      </pc:sldChg>
      <pc:sldChg chg="add ord">
        <pc:chgData name="John Carroll" userId="S::johncarroll@microsoft.com::f590a5d4-f358-4bba-ab8d-6b45bc861ff5" providerId="AD" clId="Web-{F64AF983-8D8F-4A6C-3646-E017C30BC324}" dt="2025-09-17T19:23:47.030" v="91"/>
        <pc:sldMkLst>
          <pc:docMk/>
          <pc:sldMk cId="1245744959" sldId="2147481943"/>
        </pc:sldMkLst>
      </pc:sldChg>
      <pc:sldChg chg="add mod modShow">
        <pc:chgData name="John Carroll" userId="S::johncarroll@microsoft.com::f590a5d4-f358-4bba-ab8d-6b45bc861ff5" providerId="AD" clId="Web-{F64AF983-8D8F-4A6C-3646-E017C30BC324}" dt="2025-09-18T14:13:42.037" v="95"/>
        <pc:sldMkLst>
          <pc:docMk/>
          <pc:sldMk cId="2713087174" sldId="2147481944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52.493" v="53"/>
        <pc:sldMkLst>
          <pc:docMk/>
          <pc:sldMk cId="410152100" sldId="2147481945"/>
        </pc:sldMkLst>
      </pc:sldChg>
      <pc:sldChg chg="add">
        <pc:chgData name="John Carroll" userId="S::johncarroll@microsoft.com::f590a5d4-f358-4bba-ab8d-6b45bc861ff5" providerId="AD" clId="Web-{F64AF983-8D8F-4A6C-3646-E017C30BC324}" dt="2025-09-17T19:16:10.195" v="23"/>
        <pc:sldMkLst>
          <pc:docMk/>
          <pc:sldMk cId="1652512632" sldId="2147481946"/>
        </pc:sldMkLst>
      </pc:sldChg>
      <pc:sldChg chg="add del">
        <pc:chgData name="John Carroll" userId="S::johncarroll@microsoft.com::f590a5d4-f358-4bba-ab8d-6b45bc861ff5" providerId="AD" clId="Web-{F64AF983-8D8F-4A6C-3646-E017C30BC324}" dt="2025-09-17T18:58:33.149" v="15"/>
        <pc:sldMkLst>
          <pc:docMk/>
          <pc:sldMk cId="2131199684" sldId="2147481946"/>
        </pc:sldMkLst>
      </pc:sldChg>
      <pc:sldChg chg="add del">
        <pc:chgData name="John Carroll" userId="S::johncarroll@microsoft.com::f590a5d4-f358-4bba-ab8d-6b45bc861ff5" providerId="AD" clId="Web-{F64AF983-8D8F-4A6C-3646-E017C30BC324}" dt="2025-09-17T18:58:54.086" v="19"/>
        <pc:sldMkLst>
          <pc:docMk/>
          <pc:sldMk cId="403025184" sldId="2147481947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16.499" v="98"/>
        <pc:sldMkLst>
          <pc:docMk/>
          <pc:sldMk cId="2186400172" sldId="2147481947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18.515" v="99"/>
        <pc:sldMkLst>
          <pc:docMk/>
          <pc:sldMk cId="4226664872" sldId="2147481948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18.624" v="100"/>
        <pc:sldMkLst>
          <pc:docMk/>
          <pc:sldMk cId="3978433414" sldId="2147481949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19.484" v="101"/>
        <pc:sldMkLst>
          <pc:docMk/>
          <pc:sldMk cId="141266977" sldId="2147481950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20.109" v="102"/>
        <pc:sldMkLst>
          <pc:docMk/>
          <pc:sldMk cId="2151565994" sldId="2147481951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20.718" v="103"/>
        <pc:sldMkLst>
          <pc:docMk/>
          <pc:sldMk cId="1459923749" sldId="2147481952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21.452" v="104"/>
        <pc:sldMkLst>
          <pc:docMk/>
          <pc:sldMk cId="3466690421" sldId="2147481953"/>
        </pc:sldMkLst>
      </pc:sldChg>
      <pc:sldChg chg="add del">
        <pc:chgData name="John Carroll" userId="S::johncarroll@microsoft.com::f590a5d4-f358-4bba-ab8d-6b45bc861ff5" providerId="AD" clId="Web-{F64AF983-8D8F-4A6C-3646-E017C30BC324}" dt="2025-09-18T14:19:23.234" v="105"/>
        <pc:sldMkLst>
          <pc:docMk/>
          <pc:sldMk cId="1804626775" sldId="2147481954"/>
        </pc:sldMkLst>
      </pc:sldChg>
      <pc:sldChg chg="add ord">
        <pc:chgData name="John Carroll" userId="S::johncarroll@microsoft.com::f590a5d4-f358-4bba-ab8d-6b45bc861ff5" providerId="AD" clId="Web-{F64AF983-8D8F-4A6C-3646-E017C30BC324}" dt="2025-09-17T19:23:47.030" v="93"/>
        <pc:sldMkLst>
          <pc:docMk/>
          <pc:sldMk cId="403025184" sldId="2147481955"/>
        </pc:sldMkLst>
      </pc:sldChg>
      <pc:sldChg chg="add del">
        <pc:chgData name="John Carroll" userId="S::johncarroll@microsoft.com::f590a5d4-f358-4bba-ab8d-6b45bc861ff5" providerId="AD" clId="Web-{F64AF983-8D8F-4A6C-3646-E017C30BC324}" dt="2025-09-17T19:23:00.811" v="84"/>
        <pc:sldMkLst>
          <pc:docMk/>
          <pc:sldMk cId="531217388" sldId="2147481955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633" v="52"/>
        <pc:sldMkLst>
          <pc:docMk/>
          <pc:sldMk cId="2869243750" sldId="2147481955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633" v="51"/>
        <pc:sldMkLst>
          <pc:docMk/>
          <pc:sldMk cId="1996129187" sldId="2147481956"/>
        </pc:sldMkLst>
      </pc:sldChg>
      <pc:sldChg chg="addSp delSp modSp new modNotes">
        <pc:chgData name="John Carroll" userId="S::johncarroll@microsoft.com::f590a5d4-f358-4bba-ab8d-6b45bc861ff5" providerId="AD" clId="Web-{F64AF983-8D8F-4A6C-3646-E017C30BC324}" dt="2025-09-18T15:29:51.863" v="271"/>
        <pc:sldMkLst>
          <pc:docMk/>
          <pc:sldMk cId="3214702405" sldId="2147481956"/>
        </pc:sldMkLst>
        <pc:spChg chg="mod ord">
          <ac:chgData name="John Carroll" userId="S::johncarroll@microsoft.com::f590a5d4-f358-4bba-ab8d-6b45bc861ff5" providerId="AD" clId="Web-{F64AF983-8D8F-4A6C-3646-E017C30BC324}" dt="2025-09-18T15:29:04.939" v="270" actId="20577"/>
          <ac:spMkLst>
            <pc:docMk/>
            <pc:sldMk cId="3214702405" sldId="2147481956"/>
            <ac:spMk id="2" creationId="{60538124-83C0-A601-AABF-19796CC50F83}"/>
          </ac:spMkLst>
        </pc:spChg>
        <pc:spChg chg="add del mod">
          <ac:chgData name="John Carroll" userId="S::johncarroll@microsoft.com::f590a5d4-f358-4bba-ab8d-6b45bc861ff5" providerId="AD" clId="Web-{F64AF983-8D8F-4A6C-3646-E017C30BC324}" dt="2025-09-18T15:25:36.325" v="126"/>
          <ac:spMkLst>
            <pc:docMk/>
            <pc:sldMk cId="3214702405" sldId="2147481956"/>
            <ac:spMk id="5" creationId="{49280590-C3D4-2D99-2FEA-6AD27A3F1E08}"/>
          </ac:spMkLst>
        </pc:spChg>
        <pc:spChg chg="add del mod">
          <ac:chgData name="John Carroll" userId="S::johncarroll@microsoft.com::f590a5d4-f358-4bba-ab8d-6b45bc861ff5" providerId="AD" clId="Web-{F64AF983-8D8F-4A6C-3646-E017C30BC324}" dt="2025-09-18T15:26:55.859" v="144"/>
          <ac:spMkLst>
            <pc:docMk/>
            <pc:sldMk cId="3214702405" sldId="2147481956"/>
            <ac:spMk id="8" creationId="{AFFF8D04-9782-47FC-095C-37C1C2CD2986}"/>
          </ac:spMkLst>
        </pc:spChg>
        <pc:spChg chg="add del mod">
          <ac:chgData name="John Carroll" userId="S::johncarroll@microsoft.com::f590a5d4-f358-4bba-ab8d-6b45bc861ff5" providerId="AD" clId="Web-{F64AF983-8D8F-4A6C-3646-E017C30BC324}" dt="2025-09-18T15:27:03.625" v="153"/>
          <ac:spMkLst>
            <pc:docMk/>
            <pc:sldMk cId="3214702405" sldId="2147481956"/>
            <ac:spMk id="9" creationId="{E22D2C94-B1E5-FB81-3B6B-5CC37FB376D9}"/>
          </ac:spMkLst>
        </pc:spChg>
        <pc:spChg chg="add del mod">
          <ac:chgData name="John Carroll" userId="S::johncarroll@microsoft.com::f590a5d4-f358-4bba-ab8d-6b45bc861ff5" providerId="AD" clId="Web-{F64AF983-8D8F-4A6C-3646-E017C30BC324}" dt="2025-09-18T15:27:17.406" v="160"/>
          <ac:spMkLst>
            <pc:docMk/>
            <pc:sldMk cId="3214702405" sldId="2147481956"/>
            <ac:spMk id="10" creationId="{F06597FE-EB6E-8D7E-A32E-BFB918410D2D}"/>
          </ac:spMkLst>
        </pc:spChg>
        <pc:spChg chg="add del mod">
          <ac:chgData name="John Carroll" userId="S::johncarroll@microsoft.com::f590a5d4-f358-4bba-ab8d-6b45bc861ff5" providerId="AD" clId="Web-{F64AF983-8D8F-4A6C-3646-E017C30BC324}" dt="2025-09-18T15:27:25.156" v="165"/>
          <ac:spMkLst>
            <pc:docMk/>
            <pc:sldMk cId="3214702405" sldId="2147481956"/>
            <ac:spMk id="11" creationId="{75541A20-DD95-9DF4-58C9-E5F2DED92D75}"/>
          </ac:spMkLst>
        </pc:spChg>
        <pc:spChg chg="add del mod">
          <ac:chgData name="John Carroll" userId="S::johncarroll@microsoft.com::f590a5d4-f358-4bba-ab8d-6b45bc861ff5" providerId="AD" clId="Web-{F64AF983-8D8F-4A6C-3646-E017C30BC324}" dt="2025-09-18T15:27:44.516" v="170"/>
          <ac:spMkLst>
            <pc:docMk/>
            <pc:sldMk cId="3214702405" sldId="2147481956"/>
            <ac:spMk id="14" creationId="{9FD76DE0-4196-7058-C360-3EE5240E9BEA}"/>
          </ac:spMkLst>
        </pc:spChg>
        <pc:graphicFrameChg chg="add del mod">
          <ac:chgData name="John Carroll" userId="S::johncarroll@microsoft.com::f590a5d4-f358-4bba-ab8d-6b45bc861ff5" providerId="AD" clId="Web-{F64AF983-8D8F-4A6C-3646-E017C30BC324}" dt="2025-09-18T15:25:36.325" v="127"/>
          <ac:graphicFrameMkLst>
            <pc:docMk/>
            <pc:sldMk cId="3214702405" sldId="2147481956"/>
            <ac:graphicFrameMk id="4" creationId="{74546F0F-17E6-1CEF-CC76-0C1387C9A4E9}"/>
          </ac:graphicFrameMkLst>
        </pc:graphicFrameChg>
        <pc:graphicFrameChg chg="add del mod modGraphic">
          <ac:chgData name="John Carroll" userId="S::johncarroll@microsoft.com::f590a5d4-f358-4bba-ab8d-6b45bc861ff5" providerId="AD" clId="Web-{F64AF983-8D8F-4A6C-3646-E017C30BC324}" dt="2025-09-18T15:26:55.859" v="145"/>
          <ac:graphicFrameMkLst>
            <pc:docMk/>
            <pc:sldMk cId="3214702405" sldId="2147481956"/>
            <ac:graphicFrameMk id="7" creationId="{C8089358-A8A4-4315-50D6-54E431545454}"/>
          </ac:graphicFrameMkLst>
        </pc:graphicFrameChg>
        <pc:graphicFrameChg chg="add mod modGraphic">
          <ac:chgData name="John Carroll" userId="S::johncarroll@microsoft.com::f590a5d4-f358-4bba-ab8d-6b45bc861ff5" providerId="AD" clId="Web-{F64AF983-8D8F-4A6C-3646-E017C30BC324}" dt="2025-09-18T15:28:50.283" v="269"/>
          <ac:graphicFrameMkLst>
            <pc:docMk/>
            <pc:sldMk cId="3214702405" sldId="2147481956"/>
            <ac:graphicFrameMk id="13" creationId="{15211C28-700F-1508-E953-C8549B3E6E2C}"/>
          </ac:graphicFrameMkLst>
        </pc:graphicFrameChg>
      </pc:sldChg>
      <pc:sldChg chg="add del">
        <pc:chgData name="John Carroll" userId="S::johncarroll@microsoft.com::f590a5d4-f358-4bba-ab8d-6b45bc861ff5" providerId="AD" clId="Web-{F64AF983-8D8F-4A6C-3646-E017C30BC324}" dt="2025-09-17T19:16:43.602" v="50"/>
        <pc:sldMkLst>
          <pc:docMk/>
          <pc:sldMk cId="3987193983" sldId="2147481957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602" v="49"/>
        <pc:sldMkLst>
          <pc:docMk/>
          <pc:sldMk cId="217126375" sldId="2147481958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602" v="48"/>
        <pc:sldMkLst>
          <pc:docMk/>
          <pc:sldMk cId="2693665253" sldId="2147481959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586" v="47"/>
        <pc:sldMkLst>
          <pc:docMk/>
          <pc:sldMk cId="953707090" sldId="2147481960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586" v="46"/>
        <pc:sldMkLst>
          <pc:docMk/>
          <pc:sldMk cId="3485618971" sldId="2147481961"/>
        </pc:sldMkLst>
      </pc:sldChg>
      <pc:sldChg chg="add del">
        <pc:chgData name="John Carroll" userId="S::johncarroll@microsoft.com::f590a5d4-f358-4bba-ab8d-6b45bc861ff5" providerId="AD" clId="Web-{F64AF983-8D8F-4A6C-3646-E017C30BC324}" dt="2025-09-17T19:16:43.571" v="45"/>
        <pc:sldMkLst>
          <pc:docMk/>
          <pc:sldMk cId="921828770" sldId="2147481962"/>
        </pc:sldMkLst>
      </pc:sldChg>
      <pc:sldMasterChg chg="addSldLayout delSldLayout">
        <pc:chgData name="John Carroll" userId="S::johncarroll@microsoft.com::f590a5d4-f358-4bba-ab8d-6b45bc861ff5" providerId="AD" clId="Web-{F64AF983-8D8F-4A6C-3646-E017C30BC324}" dt="2025-09-17T17:45:34.513" v="1"/>
        <pc:sldMasterMkLst>
          <pc:docMk/>
          <pc:sldMasterMk cId="2460954070" sldId="2147483660"/>
        </pc:sldMasterMkLst>
        <pc:sldLayoutChg chg="add del">
          <pc:chgData name="John Carroll" userId="S::johncarroll@microsoft.com::f590a5d4-f358-4bba-ab8d-6b45bc861ff5" providerId="AD" clId="Web-{F64AF983-8D8F-4A6C-3646-E017C30BC324}" dt="2025-09-17T17:45:34.513" v="1"/>
          <pc:sldLayoutMkLst>
            <pc:docMk/>
            <pc:sldMasterMk cId="2460954070" sldId="2147483660"/>
            <pc:sldLayoutMk cId="662094697" sldId="2147483672"/>
          </pc:sldLayoutMkLst>
        </pc:sldLayoutChg>
      </pc:sldMasterChg>
      <pc:sldMasterChg chg="add addSldLayout">
        <pc:chgData name="John Carroll" userId="S::johncarroll@microsoft.com::f590a5d4-f358-4bba-ab8d-6b45bc861ff5" providerId="AD" clId="Web-{F64AF983-8D8F-4A6C-3646-E017C30BC324}" dt="2025-09-17T17:45:35.059" v="2"/>
        <pc:sldMasterMkLst>
          <pc:docMk/>
          <pc:sldMasterMk cId="963631770" sldId="2147485603"/>
        </pc:sldMasterMkLst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219791365" sldId="2147485554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070971518" sldId="2147485555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384149223" sldId="2147485556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4264616589" sldId="2147485557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386043030" sldId="2147485558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642820740" sldId="2147485559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147939153" sldId="2147485560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014902826" sldId="2147485561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520440515" sldId="2147485562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792566595" sldId="2147485563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364864217" sldId="2147485564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295922018" sldId="2147485565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630936537" sldId="2147485566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731223496" sldId="2147485567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517723168" sldId="2147485568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642262945" sldId="2147485569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652648237" sldId="2147485570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343531980" sldId="2147485571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765256976" sldId="2147485572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730844171" sldId="2147485573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679576568" sldId="2147485574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014317633" sldId="2147485575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927545422" sldId="2147485576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53393662" sldId="2147485577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159409043" sldId="2147485578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64359835" sldId="2147485579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102478781" sldId="2147485580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228863187" sldId="2147485581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580374138" sldId="2147485582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974617677" sldId="2147485583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4193360559" sldId="2147485584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363131278" sldId="2147485585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267473033" sldId="2147485586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662311423" sldId="2147485587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576101998" sldId="2147485588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769482695" sldId="2147485589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154804997" sldId="2147485590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843266246" sldId="2147485591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781401084" sldId="2147485592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859667674" sldId="2147485593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3559631928" sldId="2147485594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676985832" sldId="2147485595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673743591" sldId="2147485596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4261378634" sldId="2147485597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388314117" sldId="2147485598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1924580890" sldId="2147485599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4052310958" sldId="2147485600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4193230062" sldId="2147485601"/>
          </pc:sldLayoutMkLst>
        </pc:sldLayoutChg>
        <pc:sldLayoutChg chg="add">
          <pc:chgData name="John Carroll" userId="S::johncarroll@microsoft.com::f590a5d4-f358-4bba-ab8d-6b45bc861ff5" providerId="AD" clId="Web-{F64AF983-8D8F-4A6C-3646-E017C30BC324}" dt="2025-09-17T17:45:35.059" v="2"/>
          <pc:sldLayoutMkLst>
            <pc:docMk/>
            <pc:sldMasterMk cId="963631770" sldId="2147485551"/>
            <pc:sldLayoutMk cId="2832929718" sldId="214748560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2C03E-661C-42D5-9D32-A13934C829DD}" type="datetimeFigureOut"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6DC8-B94C-4046-91DF-9ECE33121D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1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i-management/export-rest-mcp-serve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9/18/25 4:29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✅ </a:t>
            </a:r>
            <a:r>
              <a:rPr lang="en-US" b="1"/>
              <a:t>Governance in Azure API Management (APIM)</a:t>
            </a:r>
            <a:endParaRPr lang="en-US" dirty="0">
              <a:ea typeface="Calibri"/>
              <a:cs typeface="Calibri"/>
            </a:endParaRPr>
          </a:p>
          <a:p>
            <a:r>
              <a:rPr lang="en-US"/>
              <a:t>APIM provides </a:t>
            </a:r>
            <a:r>
              <a:rPr lang="en-US" b="1"/>
              <a:t>runtime governance</a:t>
            </a:r>
            <a:r>
              <a:rPr lang="en-US"/>
              <a:t> and </a:t>
            </a:r>
            <a:r>
              <a:rPr lang="en-US" b="1"/>
              <a:t>security enforcement</a:t>
            </a:r>
            <a:r>
              <a:rPr lang="en-US"/>
              <a:t> through:</a:t>
            </a:r>
          </a:p>
          <a:p>
            <a:r>
              <a:rPr lang="en-US"/>
              <a:t>🔐 </a:t>
            </a:r>
            <a:r>
              <a:rPr lang="en-US" b="1"/>
              <a:t>Credential Manager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Manages OAuth 2.0 credentials for backend APIs.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Supports: 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Token acquisition and refresh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/>
              <a:t>User-delegated access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/>
              <a:t>Service principal access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/>
              <a:t>Credential caching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Enables </a:t>
            </a:r>
            <a:r>
              <a:rPr lang="en-US" b="1"/>
              <a:t>secure proxying</a:t>
            </a:r>
            <a:r>
              <a:rPr lang="en-US"/>
              <a:t> to SaaS backends, GraphQL </a:t>
            </a:r>
            <a:r>
              <a:rPr lang="en-US">
                <a:ea typeface="Calibri"/>
                <a:cs typeface="Calibri"/>
              </a:rPr>
              <a:t>federations,</a:t>
            </a:r>
            <a:r>
              <a:rPr lang="en-US"/>
              <a:t> Azure Functions, etc.</a:t>
            </a:r>
          </a:p>
          <a:p>
            <a:r>
              <a:rPr lang="en-US"/>
              <a:t>📜 </a:t>
            </a:r>
            <a:r>
              <a:rPr lang="en-US" b="1"/>
              <a:t>Access Policies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Define who can access which APIs and under what conditions.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Support for </a:t>
            </a:r>
            <a:r>
              <a:rPr lang="en-US" b="1"/>
              <a:t>managed identities</a:t>
            </a:r>
            <a:r>
              <a:rPr lang="en-US"/>
              <a:t>, </a:t>
            </a:r>
            <a:r>
              <a:rPr lang="en-US" b="1"/>
              <a:t>user groups</a:t>
            </a:r>
            <a:r>
              <a:rPr lang="en-US"/>
              <a:t>, and </a:t>
            </a:r>
            <a:r>
              <a:rPr lang="en-US" b="1"/>
              <a:t>service principals</a:t>
            </a:r>
            <a:r>
              <a:rPr lang="en-US"/>
              <a:t>.</a:t>
            </a:r>
          </a:p>
          <a:p>
            <a:r>
              <a:rPr lang="en-US"/>
              <a:t>🛡️ </a:t>
            </a:r>
            <a:r>
              <a:rPr lang="en-US" b="1"/>
              <a:t>Security Features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Subscription keys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OAuth 2.0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Microsoft Entra ID integration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Defender for APIs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OWASP threat mitigation</a:t>
            </a:r>
          </a:p>
          <a:p>
            <a:r>
              <a:rPr lang="en-US"/>
              <a:t>🧩 </a:t>
            </a:r>
            <a:r>
              <a:rPr lang="en-US" b="1"/>
              <a:t>Policy Engine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Apply transformation, validation, throttling, and routing policies.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Enforce governance at the </a:t>
            </a:r>
            <a:r>
              <a:rPr lang="en-US" b="1"/>
              <a:t>API call level</a:t>
            </a:r>
            <a:r>
              <a:rPr lang="en-US"/>
              <a:t>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/>
              <a:t>🆚 </a:t>
            </a:r>
            <a:r>
              <a:rPr lang="en-US" b="1"/>
              <a:t>Governance in Azure API Center (APIC)</a:t>
            </a:r>
            <a:endParaRPr lang="en-US" dirty="0">
              <a:ea typeface="Calibri"/>
              <a:cs typeface="Calibri"/>
            </a:endParaRPr>
          </a:p>
          <a:p>
            <a:r>
              <a:rPr lang="en-US"/>
              <a:t>APIC focuses on </a:t>
            </a:r>
            <a:r>
              <a:rPr lang="en-US" b="1"/>
              <a:t>discovery-time governance</a:t>
            </a:r>
            <a:r>
              <a:rPr lang="en-US"/>
              <a:t> and </a:t>
            </a:r>
            <a:r>
              <a:rPr lang="en-US" b="1"/>
              <a:t>catalog-level control</a:t>
            </a:r>
            <a:r>
              <a:rPr lang="en-US"/>
              <a:t>:</a:t>
            </a:r>
          </a:p>
          <a:p>
            <a:r>
              <a:rPr lang="en-US">
                <a:ea typeface="Calibri"/>
                <a:cs typeface="Calibri"/>
              </a:rPr>
              <a:t>📚 </a:t>
            </a:r>
            <a:r>
              <a:rPr lang="en-US" b="1"/>
              <a:t>Metadata &amp; Ownership</a:t>
            </a:r>
            <a:endParaRPr lang="en-US" b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Track API ownership, versioning, and lifecycle.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Define who can register, discover, and consume APIs.</a:t>
            </a:r>
          </a:p>
          <a:p>
            <a:r>
              <a:rPr lang="en-US"/>
              <a:t>🔍 </a:t>
            </a:r>
            <a:r>
              <a:rPr lang="en-US" b="1"/>
              <a:t>Semantic Search &amp; Filtering</a:t>
            </a:r>
            <a:endParaRPr lang="en-US" b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Govern how APIs are found and used by developers and agents.</a:t>
            </a:r>
          </a:p>
          <a:p>
            <a:r>
              <a:rPr lang="en-US">
                <a:ea typeface="Calibri"/>
                <a:cs typeface="Calibri"/>
              </a:rPr>
              <a:t>🔐 </a:t>
            </a:r>
            <a:r>
              <a:rPr lang="en-US" b="1">
                <a:ea typeface="Calibri"/>
                <a:cs typeface="Calibri"/>
              </a:rPr>
              <a:t>Access Control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Control visibility </a:t>
            </a:r>
            <a:r>
              <a:rPr lang="en-US"/>
              <a:t>and consumption of APIs across environments.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6DC8-B94C-4046-91DF-9ECE33121D71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5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Let’s begin in the early days – our floppy disk ear of protocols -  With an RPC “binary” protocol used to transmit RPC requests and responses in a binary format.</a:t>
            </a:r>
            <a:b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</a:b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Then we are entering our USB driver era, where we had SOAP using XML for message formatting to facilitate the exchange of structured information between applications.</a:t>
            </a:r>
          </a:p>
          <a:p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Now, it is taking off, our Smartphone era. With REST APIs and JSON format used for data exchanges on the web.</a:t>
            </a:r>
          </a:p>
          <a:p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And now finally, the era we are currently in, the ear of intelligent agents. And now, what is the protocol we are looking at now.</a:t>
            </a:r>
          </a:p>
          <a:p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MCP – model context protocol – a new standard designed to integrate external tools and data sources with AI agents.</a:t>
            </a:r>
            <a:b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</a:br>
            <a:r>
              <a:rPr lang="en-US" sz="882" b="0" i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is of course not where we are going to stop. A2A is already here and we are exploring capabilities there as well.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9/18/25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86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8F7CD-6897-82C7-B3F1-CBBFADC4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0B1B8-0935-2DB5-3DFA-38099A0F4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71382-4DD3-FDE8-CDC3-A46FE26B2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CE834-65C0-5EBC-6573-C5E1DC0A2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AC31A8-61D8-804C-AF82-1518A6CAEE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15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A78D0-1562-1769-C7C8-DA4E2275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3CD31-C5A7-2B70-6064-80C4A442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51546-4E30-10BF-9EDF-96F47CDF3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A88FBE1-2D72-6BB8-8D54-7156F6EE03E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24C80-9BAC-844C-21CB-BD62904C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C0E354-C31A-130C-FF75-40CD14E56EB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9/18/25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19F8-8AEB-C5E4-7242-DD9EACE172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35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34FF-3A70-B21E-2D0E-ABAB5AC7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DA204-29E3-0652-CCC1-9ADF02375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48E1E-8CD9-C0F3-B940-ECCAD386F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5A8F3DD-47D4-5D6B-F259-A7474EBBB64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1B12-95A3-A570-C560-D40FC243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77FB21-141E-F271-7E88-A25C74C6F44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9/18/25 4:29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B6177-6E6D-A5E7-F990-8AB6A23818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229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0C53B-EB11-7F97-2867-543B9D58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32436-3948-9EE0-B0AA-64336B493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0035B-EB7D-B00F-A737-641724C04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464">
              <a:defRPr/>
            </a:pPr>
            <a:r>
              <a:rPr 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https://learn.microsoft.com/en-us/azure/api-management/export-rest-mcp-server</a:t>
            </a:r>
            <a:br>
              <a:rPr lang="en-US" dirty="0">
                <a:solidFill>
                  <a:srgbClr val="002060"/>
                </a:solidFill>
                <a:ea typeface="Calibri"/>
                <a:cs typeface="+mn-lt"/>
              </a:rPr>
            </a:br>
            <a:br>
              <a:rPr lang="en-US" dirty="0">
                <a:solidFill>
                  <a:srgbClr val="002060"/>
                </a:solidFill>
                <a:ea typeface="Calibri"/>
                <a:cs typeface="+mn-lt"/>
              </a:rPr>
            </a:br>
            <a:r>
              <a:rPr lang="en-US">
                <a:solidFill>
                  <a:srgbClr val="002060"/>
                </a:solidFill>
              </a:rPr>
              <a:t>An MCP server exposes selected API operations to AI clients over JSON-RPC via HTTP or Server-Sent Events (SSE). These operations, referred to as “tools,” can be invoked by AI agents through natural language prompts.</a:t>
            </a:r>
            <a:endParaRPr lang="en-US">
              <a:solidFill>
                <a:srgbClr val="002060"/>
              </a:solidFill>
              <a:ea typeface="Calibri"/>
              <a:cs typeface="+mn-lt"/>
            </a:endParaRPr>
          </a:p>
          <a:p>
            <a:pPr defTabSz="925464">
              <a:defRPr/>
            </a:pPr>
            <a:r>
              <a:rPr lang="en-US">
                <a:solidFill>
                  <a:srgbClr val="002060"/>
                </a:solidFill>
              </a:rPr>
              <a:t>With this new capability, you can expose your existing REST APIs in Azure API Management as MCP servers—without rebuilding or rehosting them.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r>
              <a:rPr lang="en-US" b="1">
                <a:solidFill>
                  <a:srgbClr val="002060"/>
                </a:solidFill>
              </a:rPr>
              <a:t>Addressing common challenges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r>
              <a:rPr lang="en-US">
                <a:solidFill>
                  <a:srgbClr val="002060"/>
                </a:solidFill>
              </a:rPr>
              <a:t>Before this capability, customers faced several challenges when implementing MCP support: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b="1">
                <a:solidFill>
                  <a:srgbClr val="002060"/>
                </a:solidFill>
              </a:rPr>
              <a:t>Duplicating development efforts</a:t>
            </a:r>
            <a:r>
              <a:rPr lang="en-US">
                <a:solidFill>
                  <a:srgbClr val="002060"/>
                </a:solidFill>
              </a:rPr>
              <a:t>: Building MCP servers from scratch often led to unnecessary work when existing REST APIs already provided much of the needed functionality.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b="1">
                <a:solidFill>
                  <a:srgbClr val="002060"/>
                </a:solidFill>
              </a:rPr>
              <a:t>Security concerns</a:t>
            </a:r>
            <a:r>
              <a:rPr lang="en-US">
                <a:solidFill>
                  <a:srgbClr val="002060"/>
                </a:solidFill>
              </a:rPr>
              <a:t>: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628650" lvl="1" indent="-171450" defTabSz="925464">
              <a:buFont typeface="Arial"/>
              <a:buChar char="•"/>
              <a:defRPr/>
            </a:pPr>
            <a:r>
              <a:rPr lang="en-US" u="sng">
                <a:solidFill>
                  <a:srgbClr val="002060"/>
                </a:solidFill>
              </a:rPr>
              <a:t>Server trus</a:t>
            </a:r>
            <a:r>
              <a:rPr lang="en-US">
                <a:solidFill>
                  <a:srgbClr val="002060"/>
                </a:solidFill>
              </a:rPr>
              <a:t>t: Malicious servers could impersonate trusted ones.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628650" lvl="1" indent="-171450" defTabSz="925464">
              <a:buFont typeface="Arial"/>
              <a:buChar char="•"/>
              <a:defRPr/>
            </a:pPr>
            <a:r>
              <a:rPr lang="en-US" u="sng">
                <a:solidFill>
                  <a:srgbClr val="002060"/>
                </a:solidFill>
              </a:rPr>
              <a:t>Credential management</a:t>
            </a:r>
            <a:r>
              <a:rPr lang="en-US">
                <a:solidFill>
                  <a:srgbClr val="002060"/>
                </a:solidFill>
              </a:rPr>
              <a:t>: Self-hosted MCP implementations often had to manage sensitive credentials like OAuth tokens.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b="1">
                <a:solidFill>
                  <a:srgbClr val="002060"/>
                </a:solidFill>
              </a:rPr>
              <a:t>Registry and discovery</a:t>
            </a:r>
            <a:r>
              <a:rPr lang="en-US">
                <a:solidFill>
                  <a:srgbClr val="002060"/>
                </a:solidFill>
              </a:rPr>
              <a:t>: Without a centralized registry, discovering and managing MCP tools was manual and fragmented, making it hard to scale securely across teams.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r>
              <a:rPr lang="en-US">
                <a:solidFill>
                  <a:srgbClr val="002060"/>
                </a:solidFill>
              </a:rPr>
              <a:t>API Management now addresses these concerns by serving as a managed, policy-enforced hosting surface for MCP tools—offering centralized control, observability, and security.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endParaRPr lang="en-US" dirty="0">
              <a:solidFill>
                <a:srgbClr val="002060"/>
              </a:solidFill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4D408-06BF-EB04-3FF1-01A1D96A2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052A6-BADA-43CF-B5FB-CF9314751E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351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BA7B-C063-94BC-3A40-41DA7563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65722-E78D-630E-9445-9FFED2E71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16857-D547-5D75-BB50-2D4C282D0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464">
              <a:defRPr/>
            </a:pPr>
            <a:r>
              <a:rPr lang="en-US" b="1">
                <a:solidFill>
                  <a:srgbClr val="002060"/>
                </a:solidFill>
              </a:rPr>
              <a:t>Benefits of using Azure API Management with MCP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r>
              <a:rPr lang="en-US">
                <a:solidFill>
                  <a:srgbClr val="002060"/>
                </a:solidFill>
              </a:rPr>
              <a:t>By exposing MCP servers through Azure API Management, customers gain: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>
                <a:solidFill>
                  <a:srgbClr val="002060"/>
                </a:solidFill>
              </a:rPr>
              <a:t>Centralized governance for API access, authentication, and usage policies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>
                <a:solidFill>
                  <a:srgbClr val="002060"/>
                </a:solidFill>
              </a:rPr>
              <a:t>Secure connectivity using OAuth 2.0 and subscription keys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>
                <a:solidFill>
                  <a:srgbClr val="002060"/>
                </a:solidFill>
              </a:rPr>
              <a:t>Granular control over which API operations are exposed to AI agents as tools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>
                <a:solidFill>
                  <a:srgbClr val="002060"/>
                </a:solidFill>
              </a:rPr>
              <a:t>Built-in observability through APIM’s monitoring and diagnostics features 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r>
              <a:rPr lang="en-US" b="1">
                <a:solidFill>
                  <a:srgbClr val="002060"/>
                </a:solidFill>
              </a:rPr>
              <a:t>How it works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u="sng">
                <a:solidFill>
                  <a:srgbClr val="002060"/>
                </a:solidFill>
              </a:rPr>
              <a:t>MCP servers</a:t>
            </a:r>
            <a:r>
              <a:rPr lang="en-US">
                <a:solidFill>
                  <a:srgbClr val="002060"/>
                </a:solidFill>
              </a:rPr>
              <a:t>: In your API Management instance navigate to MCP servers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u="sng">
                <a:solidFill>
                  <a:srgbClr val="002060"/>
                </a:solidFill>
              </a:rPr>
              <a:t>Choose an API</a:t>
            </a:r>
            <a:r>
              <a:rPr lang="en-US">
                <a:solidFill>
                  <a:srgbClr val="002060"/>
                </a:solidFill>
              </a:rPr>
              <a:t>: + Create a new MCP Server and select the REST API you wish to expose.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u="sng">
                <a:solidFill>
                  <a:srgbClr val="002060"/>
                </a:solidFill>
              </a:rPr>
              <a:t>Configure the MCP Server</a:t>
            </a:r>
            <a:r>
              <a:rPr lang="en-US">
                <a:solidFill>
                  <a:srgbClr val="002060"/>
                </a:solidFill>
              </a:rPr>
              <a:t>: Select the API operations you want to expose as tools. These can be all or a subset of your API’s methods.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marL="171450" indent="-171450" defTabSz="925464">
              <a:buFont typeface="Arial"/>
              <a:buChar char="•"/>
              <a:defRPr/>
            </a:pPr>
            <a:r>
              <a:rPr lang="en-US" u="sng">
                <a:solidFill>
                  <a:srgbClr val="002060"/>
                </a:solidFill>
              </a:rPr>
              <a:t>Test and Integrate</a:t>
            </a:r>
            <a:r>
              <a:rPr lang="en-US">
                <a:solidFill>
                  <a:srgbClr val="002060"/>
                </a:solidFill>
              </a:rPr>
              <a:t>: Use tools like MCP Inspector or Visual Studio Code (in agent mode) to connect, test, and invoke the tools from your AI host. </a:t>
            </a:r>
            <a:endParaRPr lang="en-US">
              <a:solidFill>
                <a:srgbClr val="002060"/>
              </a:solidFill>
              <a:ea typeface="Calibri"/>
              <a:cs typeface="Calibri"/>
            </a:endParaRPr>
          </a:p>
          <a:p>
            <a:pPr defTabSz="925464">
              <a:defRPr/>
            </a:pPr>
            <a:br>
              <a:rPr lang="en-US" dirty="0"/>
            </a:br>
            <a:endParaRPr lang="en-US">
              <a:solidFill>
                <a:srgbClr val="002060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0CADB-10F8-46F3-67E0-0FE82439A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052A6-BADA-43CF-B5FB-CF9314751E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44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56C8-A988-4232-7A39-CEE417BAB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CC6E4-3C03-B975-9A5D-5F0E3C17F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2DD3A-DF7F-6186-8CEF-703F41D8C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464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C708C-FA44-B87B-0111-045B95939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052A6-BADA-43CF-B5FB-CF9314751E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8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6BB8-C1B3-243F-4DF5-BE533690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50AFD-D565-1FD6-7E48-63260FBFC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87D84-D39E-D208-37B7-D107B27F4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464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0E4FD-A15C-0C11-CA63-52341092B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052A6-BADA-43CF-B5FB-CF9314751E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86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9DBEF36C-9F70-C79E-ACA0-D5B443EE16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AI-generated content may be incorrect.">
            <a:extLst>
              <a:ext uri="{FF2B5EF4-FFF2-40B4-BE49-F238E27FC236}">
                <a16:creationId xmlns:a16="http://schemas.microsoft.com/office/drawing/2014/main" id="{0269CA22-C0A8-1306-404C-17E5D3F3AD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2E04E97-EBB4-15B9-B98C-DFFA25C0C2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8129A2C3-CEC4-826D-AA26-68D2F3D9F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8A919DF2-8E23-FA31-B6DE-AC81C61AA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image of a light&#10;&#10;AI-generated content may be incorrect.">
            <a:extLst>
              <a:ext uri="{FF2B5EF4-FFF2-40B4-BE49-F238E27FC236}">
                <a16:creationId xmlns:a16="http://schemas.microsoft.com/office/drawing/2014/main" id="{1B0C208C-22E3-C652-34E5-E589C7AE1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remote-mcp-apim-lab-blog" TargetMode="External"/><Relationship Id="rId13" Type="http://schemas.openxmlformats.org/officeDocument/2006/relationships/hyperlink" Target="https://aka.ms/apim-mcp-feedback" TargetMode="External"/><Relationship Id="rId3" Type="http://schemas.openxmlformats.org/officeDocument/2006/relationships/hyperlink" Target="https://aka.ms/remote-mcp-apim-auth-blog" TargetMode="External"/><Relationship Id="rId7" Type="http://schemas.openxmlformats.org/officeDocument/2006/relationships/hyperlink" Target="https://aka.ms/mcp-remote-apim-auth-dotnet" TargetMode="External"/><Relationship Id="rId12" Type="http://schemas.openxmlformats.org/officeDocument/2006/relationships/hyperlink" Target="https://aka.ms/build25-apim-mc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ka.ms/mcp-remote-apim-auth" TargetMode="External"/><Relationship Id="rId11" Type="http://schemas.openxmlformats.org/officeDocument/2006/relationships/hyperlink" Target="https://aka.ms/apimdocs/exportmcp" TargetMode="External"/><Relationship Id="rId5" Type="http://schemas.openxmlformats.org/officeDocument/2006/relationships/hyperlink" Target="https://aka.ms/ai-gateway-lab-mcp-client-auth" TargetMode="External"/><Relationship Id="rId10" Type="http://schemas.openxmlformats.org/officeDocument/2006/relationships/hyperlink" Target="https://aka.ms/ai-gateway-lab-demo" TargetMode="External"/><Relationship Id="rId4" Type="http://schemas.openxmlformats.org/officeDocument/2006/relationships/hyperlink" Target="https://aka.ms/mcp-remote-apim-auth-diagram" TargetMode="External"/><Relationship Id="rId9" Type="http://schemas.openxmlformats.org/officeDocument/2006/relationships/hyperlink" Target="https://aka.ms/ai-gateway-lab-mc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image" Target="../media/image49.png"/><Relationship Id="rId26" Type="http://schemas.openxmlformats.org/officeDocument/2006/relationships/image" Target="../media/image55.png"/><Relationship Id="rId3" Type="http://schemas.openxmlformats.org/officeDocument/2006/relationships/image" Target="../media/image36.png"/><Relationship Id="rId21" Type="http://schemas.openxmlformats.org/officeDocument/2006/relationships/image" Target="../media/image52.png"/><Relationship Id="rId34" Type="http://schemas.openxmlformats.org/officeDocument/2006/relationships/image" Target="../media/image63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5" Type="http://schemas.microsoft.com/office/2007/relationships/hdphoto" Target="../media/hdphoto4.wdp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32" Type="http://schemas.openxmlformats.org/officeDocument/2006/relationships/image" Target="../media/image61.png"/><Relationship Id="rId5" Type="http://schemas.openxmlformats.org/officeDocument/2006/relationships/image" Target="../media/image38.png"/><Relationship Id="rId15" Type="http://schemas.openxmlformats.org/officeDocument/2006/relationships/image" Target="../media/image46.svg"/><Relationship Id="rId23" Type="http://schemas.openxmlformats.org/officeDocument/2006/relationships/image" Target="../media/image53.png"/><Relationship Id="rId28" Type="http://schemas.openxmlformats.org/officeDocument/2006/relationships/image" Target="../media/image57.png"/><Relationship Id="rId36" Type="http://schemas.openxmlformats.org/officeDocument/2006/relationships/image" Target="../media/image64.gif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31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microsoft.com/office/2007/relationships/hdphoto" Target="../media/hdphoto3.wdp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microsoft.com/office/2007/relationships/hdphoto" Target="../media/hdphoto5.wdp"/><Relationship Id="rId8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3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1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47.png"/><Relationship Id="rId17" Type="http://schemas.microsoft.com/office/2007/relationships/hdphoto" Target="../media/hdphoto1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8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76.png"/><Relationship Id="rId5" Type="http://schemas.openxmlformats.org/officeDocument/2006/relationships/image" Target="../media/image75.png"/><Relationship Id="rId15" Type="http://schemas.openxmlformats.org/officeDocument/2006/relationships/image" Target="../media/image37.png"/><Relationship Id="rId10" Type="http://schemas.openxmlformats.org/officeDocument/2006/relationships/image" Target="../media/image89.png"/><Relationship Id="rId19" Type="http://schemas.openxmlformats.org/officeDocument/2006/relationships/image" Target="../media/image92.sv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071564"/>
            <a:ext cx="6684896" cy="2462213"/>
          </a:xfrm>
        </p:spPr>
        <p:txBody>
          <a:bodyPr/>
          <a:lstStyle/>
          <a:p>
            <a:r>
              <a:rPr lang="en-US" dirty="0">
                <a:latin typeface="Segoe Sans Display Semibold"/>
                <a:cs typeface="Segoe Sans Display Semibold"/>
              </a:rPr>
              <a:t>Secure and scale your AI APIs with Azure API </a:t>
            </a:r>
            <a:r>
              <a:rPr lang="en-US">
                <a:latin typeface="Segoe Sans Display Semibold"/>
                <a:cs typeface="Segoe Sans Display Semibold"/>
              </a:rPr>
              <a:t>Management + API Center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876000"/>
            <a:ext cx="557784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>
                <a:cs typeface="Segoe UI"/>
              </a:rPr>
              <a:t>John Carroll</a:t>
            </a:r>
            <a:endParaRPr lang="en-US"/>
          </a:p>
          <a:p>
            <a:r>
              <a:rPr lang="en-US">
                <a:cs typeface="Segoe UI"/>
              </a:rPr>
              <a:t>Senior Global Black Belt, AI Apps SE at Microsoft</a:t>
            </a:r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7AFB-6513-98D7-723A-EA8C45E0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D12F1C-1207-FCF5-218D-D7AD3675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3913"/>
            <a:ext cx="11018520" cy="553998"/>
          </a:xfrm>
        </p:spPr>
        <p:txBody>
          <a:bodyPr/>
          <a:lstStyle/>
          <a:p>
            <a:r>
              <a:rPr lang="en-US"/>
              <a:t>APIM 💟 MCP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A9F9AC-53E3-1A21-1A5D-21C64288324F}"/>
              </a:ext>
            </a:extLst>
          </p:cNvPr>
          <p:cNvGrpSpPr/>
          <p:nvPr/>
        </p:nvGrpSpPr>
        <p:grpSpPr>
          <a:xfrm>
            <a:off x="588260" y="2363956"/>
            <a:ext cx="9655197" cy="1833449"/>
            <a:chOff x="588260" y="2390205"/>
            <a:chExt cx="9655197" cy="183344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50615D-7296-8481-693A-16676C9C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267" y="2390730"/>
              <a:ext cx="1" cy="1832400"/>
            </a:xfrm>
            <a:prstGeom prst="line">
              <a:avLst/>
            </a:prstGeom>
            <a:ln w="50800" cap="rnd">
              <a:gradFill flip="none" rotWithShape="1">
                <a:gsLst>
                  <a:gs pos="0">
                    <a:srgbClr val="0078D4"/>
                  </a:gs>
                  <a:gs pos="79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E12214-B340-0938-B35B-72452E3A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499134" y="-1520669"/>
              <a:ext cx="1833449" cy="9655197"/>
            </a:xfrm>
            <a:prstGeom prst="round2SameRect">
              <a:avLst>
                <a:gd name="adj1" fmla="val 4307"/>
                <a:gd name="adj2" fmla="val 0"/>
              </a:avLst>
            </a:prstGeom>
            <a:solidFill>
              <a:srgbClr val="FFFFFF">
                <a:alpha val="10000"/>
              </a:srgb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+mj-lt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0B16101E-7C58-BD02-F447-32AA280DCE9C}"/>
                </a:ext>
              </a:extLst>
            </p:cNvPr>
            <p:cNvSpPr txBox="1"/>
            <p:nvPr/>
          </p:nvSpPr>
          <p:spPr>
            <a:xfrm>
              <a:off x="1008409" y="2475936"/>
              <a:ext cx="8287989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MCP Client Auth with APIM as your AI gateway: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Blog Post: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/>
                </a:rPr>
                <a:t>https://aka.ms/remote-mcp-apim-auth-blog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Sequence Diagram: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4"/>
                </a:rPr>
                <a:t>https://aka.ms/mcp-remote-apim-auth-diagram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APIM lab: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https://aka.ms/ai-gateway-lab-mcp-client-auth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Python: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6"/>
                </a:rPr>
                <a:t>https://aka.ms/mcp-remote-apim-auth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https://aka.ms/mcp-remote-apim-auth-dotnet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35F2D4-1DFE-33DF-0575-2843409620D4}"/>
              </a:ext>
            </a:extLst>
          </p:cNvPr>
          <p:cNvGrpSpPr/>
          <p:nvPr/>
        </p:nvGrpSpPr>
        <p:grpSpPr>
          <a:xfrm>
            <a:off x="588259" y="4329334"/>
            <a:ext cx="9655193" cy="1307538"/>
            <a:chOff x="588259" y="4396574"/>
            <a:chExt cx="9655193" cy="130753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5D820E-B1B4-1B2A-BCBC-4AD6472FE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264" y="4396942"/>
              <a:ext cx="1" cy="1306800"/>
            </a:xfrm>
            <a:prstGeom prst="line">
              <a:avLst/>
            </a:prstGeom>
            <a:ln w="50800" cap="rnd">
              <a:gradFill flip="none" rotWithShape="1">
                <a:gsLst>
                  <a:gs pos="0">
                    <a:srgbClr val="C03BC4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644ACB-AB1D-7922-7BE3-0B53E1E85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762087" y="222746"/>
              <a:ext cx="1307538" cy="9655193"/>
            </a:xfrm>
            <a:prstGeom prst="round2SameRect">
              <a:avLst>
                <a:gd name="adj1" fmla="val 4307"/>
                <a:gd name="adj2" fmla="val 0"/>
              </a:avLst>
            </a:prstGeom>
            <a:solidFill>
              <a:srgbClr val="FFFFFF">
                <a:alpha val="10000"/>
              </a:srgb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+mj-lt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F3B19D8-777D-41BD-7448-DD778129CA4F}"/>
                </a:ext>
              </a:extLst>
            </p:cNvPr>
            <p:cNvSpPr txBox="1"/>
            <p:nvPr/>
          </p:nvSpPr>
          <p:spPr>
            <a:xfrm>
              <a:off x="1008406" y="4496345"/>
              <a:ext cx="828799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3rd Party APIs – Backend Auth via Credential Manager: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Blog Post: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8"/>
                </a:rPr>
                <a:t>https://aka.ms/remote-mcp-apim-lab-blog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APIM lab: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9"/>
                </a:rPr>
                <a:t>https://aka.ms/ai-gateway-lab-mcp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YouTube Video: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0"/>
                </a:rPr>
                <a:t>https://aka.ms/ai-gateway-lab-demo</a:t>
              </a:r>
              <a:endPara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082D77-BB3E-B929-A15C-7E90851105AF}"/>
              </a:ext>
            </a:extLst>
          </p:cNvPr>
          <p:cNvGrpSpPr/>
          <p:nvPr/>
        </p:nvGrpSpPr>
        <p:grpSpPr>
          <a:xfrm>
            <a:off x="603728" y="972027"/>
            <a:ext cx="9639711" cy="1260000"/>
            <a:chOff x="603728" y="972027"/>
            <a:chExt cx="9639711" cy="1260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A1390A-E91B-AB91-2321-F8497F906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734" y="972027"/>
              <a:ext cx="1" cy="1260000"/>
            </a:xfrm>
            <a:prstGeom prst="line">
              <a:avLst/>
            </a:prstGeom>
            <a:ln w="50800" cap="rnd">
              <a:gradFill flip="none" rotWithShape="1">
                <a:gsLst>
                  <a:gs pos="0">
                    <a:srgbClr val="F4364C"/>
                  </a:gs>
                  <a:gs pos="8100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1D090F-22F8-4519-DE48-19EB45C4A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793813" y="-3217828"/>
              <a:ext cx="1259542" cy="9639711"/>
            </a:xfrm>
            <a:prstGeom prst="round2SameRect">
              <a:avLst>
                <a:gd name="adj1" fmla="val 4307"/>
                <a:gd name="adj2" fmla="val 0"/>
              </a:avLst>
            </a:prstGeom>
            <a:solidFill>
              <a:srgbClr val="FFFFFF">
                <a:alpha val="10000"/>
              </a:srgb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+mj-lt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018ECCC9-15AB-64D0-2B31-F4495236838B}"/>
                </a:ext>
              </a:extLst>
            </p:cNvPr>
            <p:cNvSpPr txBox="1"/>
            <p:nvPr/>
          </p:nvSpPr>
          <p:spPr>
            <a:xfrm>
              <a:off x="1023876" y="1047801"/>
              <a:ext cx="661789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Expose your REST APIs as MCP servers:</a:t>
              </a:r>
              <a:endParaRPr kumimoji="0" lang="en-US" sz="18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Documentation: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1"/>
                </a:rPr>
                <a:t>aka.ms/</a:t>
              </a: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1"/>
                </a:rPr>
                <a:t>apimdocs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1"/>
                </a:rPr>
                <a:t>/</a:t>
              </a: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1"/>
                </a:rPr>
                <a:t>exportmcp</a:t>
              </a:r>
              <a:endPara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Blog: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2" tooltip="https://aka.ms/build25-apim-mcp"/>
                </a:rPr>
                <a:t>https://aka.ms/build25-apim-mcp</a:t>
              </a:r>
              <a:endPara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Feedback / Log an issue: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3" tooltip="https://aka.ms/apim-mcp-feedback"/>
                </a:rPr>
                <a:t>https://aka.ms/apim-mcp-feedback</a:t>
              </a:r>
              <a:endPara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429A8B-58F1-25A7-AC17-BB9E06306982}"/>
              </a:ext>
            </a:extLst>
          </p:cNvPr>
          <p:cNvGrpSpPr/>
          <p:nvPr/>
        </p:nvGrpSpPr>
        <p:grpSpPr>
          <a:xfrm>
            <a:off x="588245" y="5768802"/>
            <a:ext cx="9655193" cy="947681"/>
            <a:chOff x="588245" y="5910318"/>
            <a:chExt cx="9655193" cy="947681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80E32F63-F16B-A3E5-A8B5-A4B9F3D8A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251" y="5910759"/>
              <a:ext cx="1" cy="946800"/>
            </a:xfrm>
            <a:prstGeom prst="line">
              <a:avLst/>
            </a:prstGeom>
            <a:ln w="50800" cap="rnd">
              <a:gradFill flip="none" rotWithShape="1">
                <a:gsLst>
                  <a:gs pos="0">
                    <a:srgbClr val="C03BC4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11456-3A6D-F072-455F-799061B4F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4942001" y="1556562"/>
              <a:ext cx="947681" cy="9655193"/>
            </a:xfrm>
            <a:prstGeom prst="round2SameRect">
              <a:avLst>
                <a:gd name="adj1" fmla="val 4307"/>
                <a:gd name="adj2" fmla="val 0"/>
              </a:avLst>
            </a:prstGeom>
            <a:solidFill>
              <a:srgbClr val="FFFFFF">
                <a:alpha val="10000"/>
              </a:srgb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+mj-lt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09B4A0-4ABE-F454-ABE5-17D6C03CA631}"/>
                </a:ext>
              </a:extLst>
            </p:cNvPr>
            <p:cNvSpPr txBox="1"/>
            <p:nvPr/>
          </p:nvSpPr>
          <p:spPr>
            <a:xfrm>
              <a:off x="1008393" y="5968662"/>
              <a:ext cx="828799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API Center – Enterprise MCP registry: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Blog Post: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12" tooltip="https://aka.ms/build25-apim-mcp"/>
                </a:rPr>
                <a:t>https://aka.ms/build25-apim-mcp</a:t>
              </a:r>
              <a:endPara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APIC lab: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9"/>
                </a:rPr>
                <a:t>https://aka.ms/ai-gateway-lab-mcp</a:t>
              </a:r>
              <a:endPara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8124-83C0-A601-AABF-19796CC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2F2F2"/>
                </a:solidFill>
                <a:ea typeface="+mj-lt"/>
                <a:cs typeface="+mj-lt"/>
              </a:rPr>
              <a:t>🧠 Summary: Governance Comparison</a:t>
            </a:r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5211C28-700F-1508-E953-C8549B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36807"/>
              </p:ext>
            </p:extLst>
          </p:nvPr>
        </p:nvGraphicFramePr>
        <p:xfrm>
          <a:off x="356419" y="1487129"/>
          <a:ext cx="11245806" cy="3383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48602">
                  <a:extLst>
                    <a:ext uri="{9D8B030D-6E8A-4147-A177-3AD203B41FA5}">
                      <a16:colId xmlns:a16="http://schemas.microsoft.com/office/drawing/2014/main" val="3639001321"/>
                    </a:ext>
                  </a:extLst>
                </a:gridCol>
                <a:gridCol w="3748602">
                  <a:extLst>
                    <a:ext uri="{9D8B030D-6E8A-4147-A177-3AD203B41FA5}">
                      <a16:colId xmlns:a16="http://schemas.microsoft.com/office/drawing/2014/main" val="962797047"/>
                    </a:ext>
                  </a:extLst>
                </a:gridCol>
                <a:gridCol w="3748602">
                  <a:extLst>
                    <a:ext uri="{9D8B030D-6E8A-4147-A177-3AD203B41FA5}">
                      <a16:colId xmlns:a16="http://schemas.microsoft.com/office/drawing/2014/main" val="1352123317"/>
                    </a:ext>
                  </a:extLst>
                </a:gridCol>
              </a:tblGrid>
              <a:tr h="353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FeatureFeature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APIM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APIC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431145"/>
                  </a:ext>
                </a:extLst>
              </a:tr>
              <a:tr h="353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Runtime security &amp; access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170123"/>
                  </a:ext>
                </a:extLst>
              </a:tr>
              <a:tr h="614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Credential management (OAuth, tokens)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918773"/>
                  </a:ext>
                </a:extLst>
              </a:tr>
              <a:tr h="614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91D2A"/>
                          </a:solidFill>
                        </a:rPr>
                        <a:t>Policy enforcement (throttling, </a:t>
                      </a:r>
                      <a:r>
                        <a:rPr lang="en-US">
                          <a:solidFill>
                            <a:srgbClr val="091D2A"/>
                          </a:solidFill>
                        </a:rPr>
                        <a:t>transformation, quota)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750972"/>
                  </a:ext>
                </a:extLst>
              </a:tr>
              <a:tr h="614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Discovery governance (who can find/use APIs)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802082"/>
                  </a:ext>
                </a:extLst>
              </a:tr>
              <a:tr h="353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Metadata, ownership, versioning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18535"/>
                  </a:ext>
                </a:extLst>
              </a:tr>
              <a:tr h="353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Central registry for MCP servers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91D2A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93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702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267D678-F567-8E5E-C302-8C15FD7CD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2000" cy="5417712"/>
            <a:chOff x="1" y="725859"/>
            <a:chExt cx="12192000" cy="54177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914CC73-BC42-FBA1-67FA-99F8B1C60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3007003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E35FED-F7FB-0FCE-4A04-2A28C4B62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2436717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354EF2-82E5-793F-C1F6-2C6B1A7FE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2721860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5052FC-9DA6-25DE-6B1A-8008B9F20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3292146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9C8214-D3E4-9817-5599-A997FFCA6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2151574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1237CE-CDBE-3C05-47D9-6A98A965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4432718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434EB4-A578-3839-CDAB-FC43FA7A8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3862432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D2A721-77C5-88FD-61F0-769CAAE88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4147575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331FFA-EB74-30E3-A912-637A19F95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4717861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B7099-7A06-DAF9-4A00-009958344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3577289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4382B0-FBF3-7FF8-AA5F-2846E4DE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1581288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295F41-2A3E-3374-463F-76B4DF6E5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1011002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0475A92-D082-198A-D7C4-765BCBC24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1296145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0AF20F-890F-9037-1C48-BA564A114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1866431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2694B47-0645-89F3-99C5-817EEE152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725859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2E2557A-C6FB-46A6-DBE3-B5D211A69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5858433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AF9F93D-A942-90ED-26C3-81DF4584A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5288147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3365D9-2E42-A87F-DA29-27118746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5573290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9261D-B236-4C3C-D648-B502BDD23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6143571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F292FC7-1F94-7076-D129-1379B182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5003004"/>
              <a:ext cx="12192000" cy="0"/>
            </a:xfrm>
            <a:prstGeom prst="line">
              <a:avLst/>
            </a:prstGeom>
            <a:ln w="12700" cap="rnd">
              <a:solidFill>
                <a:srgbClr val="3A4953">
                  <a:alpha val="30000"/>
                </a:srgb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34">
            <a:extLst>
              <a:ext uri="{FF2B5EF4-FFF2-40B4-BE49-F238E27FC236}">
                <a16:creationId xmlns:a16="http://schemas.microsoft.com/office/drawing/2014/main" id="{C9E33443-DBAA-D70D-B44B-8F7CA10A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615875" cy="553998"/>
          </a:xfrm>
        </p:spPr>
        <p:txBody>
          <a:bodyPr/>
          <a:lstStyle/>
          <a:p>
            <a:r>
              <a:rPr lang="en-US"/>
              <a:t>The Evolution of Communication Protocols</a:t>
            </a:r>
          </a:p>
        </p:txBody>
      </p:sp>
      <p:cxnSp>
        <p:nvCxnSpPr>
          <p:cNvPr id="29" name="Straight Connector 28" descr="A timeline chart">
            <a:extLst>
              <a:ext uri="{FF2B5EF4-FFF2-40B4-BE49-F238E27FC236}">
                <a16:creationId xmlns:a16="http://schemas.microsoft.com/office/drawing/2014/main" id="{96329171-9D89-7745-7FC9-A5E4753EFE00}"/>
              </a:ext>
            </a:extLst>
          </p:cNvPr>
          <p:cNvCxnSpPr/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  <a:ln w="38100">
            <a:solidFill>
              <a:srgbClr val="3A4953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inaries: A floppy disk with Contoso logo&#10;">
            <a:extLst>
              <a:ext uri="{FF2B5EF4-FFF2-40B4-BE49-F238E27FC236}">
                <a16:creationId xmlns:a16="http://schemas.microsoft.com/office/drawing/2014/main" id="{5430BDB7-C4A1-9869-14A8-D4499BDCD4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346"/>
          <a:stretch>
            <a:fillRect/>
          </a:stretch>
        </p:blipFill>
        <p:spPr>
          <a:xfrm>
            <a:off x="1125019" y="4122568"/>
            <a:ext cx="1515979" cy="1993231"/>
          </a:xfrm>
          <a:prstGeom prst="rect">
            <a:avLst/>
          </a:prstGeom>
          <a:effectLst/>
        </p:spPr>
      </p:pic>
      <p:sp>
        <p:nvSpPr>
          <p:cNvPr id="32" name="Title 14">
            <a:extLst>
              <a:ext uri="{FF2B5EF4-FFF2-40B4-BE49-F238E27FC236}">
                <a16:creationId xmlns:a16="http://schemas.microsoft.com/office/drawing/2014/main" id="{A4BBEDC0-92D2-C3F8-B0C4-37E23A2CE49B}"/>
              </a:ext>
            </a:extLst>
          </p:cNvPr>
          <p:cNvSpPr txBox="1">
            <a:spLocks/>
          </p:cNvSpPr>
          <p:nvPr/>
        </p:nvSpPr>
        <p:spPr>
          <a:xfrm>
            <a:off x="1393971" y="6068983"/>
            <a:ext cx="97807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74523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Open Sans ExtraBold"/>
                <a:cs typeface="Open Sans ExtraBold"/>
              </a:defRPr>
            </a:lvl1pPr>
          </a:lstStyle>
          <a:p>
            <a:pPr marL="0" marR="0" lvl="0" indent="0" algn="ctr" defTabSz="7452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" panose="020B0502040204020203" pitchFamily="34" charset="0"/>
                <a:ea typeface="Open Sans ExtraBold"/>
                <a:cs typeface="Segoe UI" panose="020B0502040204020203" pitchFamily="34" charset="0"/>
              </a:rPr>
              <a:t>RPC/Binary</a:t>
            </a:r>
          </a:p>
        </p:txBody>
      </p:sp>
      <p:grpSp>
        <p:nvGrpSpPr>
          <p:cNvPr id="2" name="Group 1" descr="Installers&#10;A white flash drive with Contoso lo&#10;SOAP/XML">
            <a:extLst>
              <a:ext uri="{FF2B5EF4-FFF2-40B4-BE49-F238E27FC236}">
                <a16:creationId xmlns:a16="http://schemas.microsoft.com/office/drawing/2014/main" id="{B1A7A115-446C-B92E-08DF-235F4EA1977D}"/>
              </a:ext>
            </a:extLst>
          </p:cNvPr>
          <p:cNvGrpSpPr/>
          <p:nvPr/>
        </p:nvGrpSpPr>
        <p:grpSpPr>
          <a:xfrm>
            <a:off x="3413125" y="3429000"/>
            <a:ext cx="2517013" cy="1649898"/>
            <a:chOff x="3918751" y="3059885"/>
            <a:chExt cx="2517013" cy="1649898"/>
          </a:xfrm>
        </p:grpSpPr>
        <p:pic>
          <p:nvPicPr>
            <p:cNvPr id="13" name="Picture 12" descr="A white usb flash drive with black text&#10;&#10;AI-generated content may be incorrect.">
              <a:extLst>
                <a:ext uri="{FF2B5EF4-FFF2-40B4-BE49-F238E27FC236}">
                  <a16:creationId xmlns:a16="http://schemas.microsoft.com/office/drawing/2014/main" id="{7D1B9576-26FF-3682-6887-D6A458F22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397" b="26903"/>
            <a:stretch>
              <a:fillRect/>
            </a:stretch>
          </p:blipFill>
          <p:spPr>
            <a:xfrm rot="1226062">
              <a:off x="3918751" y="3059885"/>
              <a:ext cx="2517013" cy="1649898"/>
            </a:xfrm>
            <a:prstGeom prst="rect">
              <a:avLst/>
            </a:prstGeom>
          </p:spPr>
        </p:pic>
        <p:sp>
          <p:nvSpPr>
            <p:cNvPr id="33" name="Title 14">
              <a:extLst>
                <a:ext uri="{FF2B5EF4-FFF2-40B4-BE49-F238E27FC236}">
                  <a16:creationId xmlns:a16="http://schemas.microsoft.com/office/drawing/2014/main" id="{399B09EA-4535-B1ED-7B2E-ECA90352D349}"/>
                </a:ext>
              </a:extLst>
            </p:cNvPr>
            <p:cNvSpPr txBox="1">
              <a:spLocks/>
            </p:cNvSpPr>
            <p:nvPr/>
          </p:nvSpPr>
          <p:spPr>
            <a:xfrm>
              <a:off x="4581891" y="4332884"/>
              <a:ext cx="97807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marL="0" marR="0" lvl="0" indent="0" algn="ctr" defTabSz="7452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Open Sans ExtraBold"/>
                  <a:cs typeface="Segoe UI" panose="020B0502040204020203" pitchFamily="34" charset="0"/>
                </a:rPr>
                <a:t>SOAP/XML</a:t>
              </a:r>
            </a:p>
          </p:txBody>
        </p:sp>
        <p:sp>
          <p:nvSpPr>
            <p:cNvPr id="38" name="Title 14">
              <a:extLst>
                <a:ext uri="{FF2B5EF4-FFF2-40B4-BE49-F238E27FC236}">
                  <a16:creationId xmlns:a16="http://schemas.microsoft.com/office/drawing/2014/main" id="{F1962B3C-E321-7F5B-4C4E-25FFF7121882}"/>
                </a:ext>
              </a:extLst>
            </p:cNvPr>
            <p:cNvSpPr txBox="1">
              <a:spLocks/>
            </p:cNvSpPr>
            <p:nvPr/>
          </p:nvSpPr>
          <p:spPr>
            <a:xfrm>
              <a:off x="4555388" y="3098782"/>
              <a:ext cx="97807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marL="0" marR="0" lvl="0" indent="0" algn="ctr" defTabSz="7452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Open Sans ExtraBold"/>
                  <a:cs typeface="Segoe UI" panose="020B0502040204020203" pitchFamily="34" charset="0"/>
                </a:rPr>
                <a:t>Installers</a:t>
              </a:r>
            </a:p>
          </p:txBody>
        </p:sp>
      </p:grpSp>
      <p:grpSp>
        <p:nvGrpSpPr>
          <p:cNvPr id="3" name="Group 2" descr="Saas&#10;A MObile Phone with Contoso Logo&#10;REST/JSON">
            <a:extLst>
              <a:ext uri="{FF2B5EF4-FFF2-40B4-BE49-F238E27FC236}">
                <a16:creationId xmlns:a16="http://schemas.microsoft.com/office/drawing/2014/main" id="{F8DA5F41-2D05-2527-CB3A-3FC5D17F0BE7}"/>
              </a:ext>
            </a:extLst>
          </p:cNvPr>
          <p:cNvGrpSpPr/>
          <p:nvPr/>
        </p:nvGrpSpPr>
        <p:grpSpPr>
          <a:xfrm>
            <a:off x="6582112" y="1541383"/>
            <a:ext cx="1518654" cy="2474050"/>
            <a:chOff x="6413861" y="1578904"/>
            <a:chExt cx="1518654" cy="2474050"/>
          </a:xfrm>
        </p:grpSpPr>
        <p:sp>
          <p:nvSpPr>
            <p:cNvPr id="34" name="Title 14">
              <a:extLst>
                <a:ext uri="{FF2B5EF4-FFF2-40B4-BE49-F238E27FC236}">
                  <a16:creationId xmlns:a16="http://schemas.microsoft.com/office/drawing/2014/main" id="{A73B813C-257F-14E4-F6B0-D5EE468A0332}"/>
                </a:ext>
              </a:extLst>
            </p:cNvPr>
            <p:cNvSpPr txBox="1">
              <a:spLocks/>
            </p:cNvSpPr>
            <p:nvPr/>
          </p:nvSpPr>
          <p:spPr>
            <a:xfrm>
              <a:off x="6684151" y="3837510"/>
              <a:ext cx="97807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marL="0" marR="0" lvl="0" indent="0" algn="ctr" defTabSz="7452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Open Sans ExtraBold"/>
                  <a:cs typeface="Segoe UI" panose="020B0502040204020203" pitchFamily="34" charset="0"/>
                </a:rPr>
                <a:t>REST/JSON</a:t>
              </a:r>
            </a:p>
          </p:txBody>
        </p:sp>
        <p:sp>
          <p:nvSpPr>
            <p:cNvPr id="37" name="Title 14">
              <a:extLst>
                <a:ext uri="{FF2B5EF4-FFF2-40B4-BE49-F238E27FC236}">
                  <a16:creationId xmlns:a16="http://schemas.microsoft.com/office/drawing/2014/main" id="{DE14F0FD-D864-B606-F624-6754014AF825}"/>
                </a:ext>
              </a:extLst>
            </p:cNvPr>
            <p:cNvSpPr txBox="1">
              <a:spLocks/>
            </p:cNvSpPr>
            <p:nvPr/>
          </p:nvSpPr>
          <p:spPr>
            <a:xfrm>
              <a:off x="6662885" y="1578904"/>
              <a:ext cx="97807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marL="0" marR="0" lvl="0" indent="0" algn="ctr" defTabSz="7452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Open Sans ExtraBold"/>
                  <a:cs typeface="Segoe UI" panose="020B0502040204020203" pitchFamily="34" charset="0"/>
                </a:rPr>
                <a:t>SaaS</a:t>
              </a:r>
            </a:p>
          </p:txBody>
        </p:sp>
        <p:pic>
          <p:nvPicPr>
            <p:cNvPr id="53" name="Picture 52" descr="A white cell phone with blue screen&#10;&#10;AI-generated content may be incorrect.">
              <a:extLst>
                <a:ext uri="{FF2B5EF4-FFF2-40B4-BE49-F238E27FC236}">
                  <a16:creationId xmlns:a16="http://schemas.microsoft.com/office/drawing/2014/main" id="{1479787D-38E0-B253-5AFF-867609D4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3861" y="1686626"/>
              <a:ext cx="1518654" cy="2277981"/>
            </a:xfrm>
            <a:prstGeom prst="rect">
              <a:avLst/>
            </a:prstGeom>
          </p:spPr>
        </p:pic>
      </p:grpSp>
      <p:grpSp>
        <p:nvGrpSpPr>
          <p:cNvPr id="4" name="Group 3" descr="AI Agents&#10;A Robot with Contoso Logo&#10;MCP">
            <a:extLst>
              <a:ext uri="{FF2B5EF4-FFF2-40B4-BE49-F238E27FC236}">
                <a16:creationId xmlns:a16="http://schemas.microsoft.com/office/drawing/2014/main" id="{9A9E00F8-BBDF-8325-0ABA-15C56D94F17F}"/>
              </a:ext>
            </a:extLst>
          </p:cNvPr>
          <p:cNvGrpSpPr/>
          <p:nvPr/>
        </p:nvGrpSpPr>
        <p:grpSpPr>
          <a:xfrm>
            <a:off x="8882631" y="275588"/>
            <a:ext cx="1404452" cy="2841396"/>
            <a:chOff x="8795323" y="137559"/>
            <a:chExt cx="1404452" cy="2841396"/>
          </a:xfrm>
        </p:grpSpPr>
        <p:sp>
          <p:nvSpPr>
            <p:cNvPr id="59" name="Title 14">
              <a:extLst>
                <a:ext uri="{FF2B5EF4-FFF2-40B4-BE49-F238E27FC236}">
                  <a16:creationId xmlns:a16="http://schemas.microsoft.com/office/drawing/2014/main" id="{30FB0D54-B829-DDB8-F822-37D8DCC4F4EA}"/>
                </a:ext>
              </a:extLst>
            </p:cNvPr>
            <p:cNvSpPr txBox="1">
              <a:spLocks/>
            </p:cNvSpPr>
            <p:nvPr/>
          </p:nvSpPr>
          <p:spPr>
            <a:xfrm>
              <a:off x="8985550" y="2763511"/>
              <a:ext cx="97807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marL="0" marR="0" lvl="0" indent="0" algn="ctr" defTabSz="7452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Open Sans ExtraBold"/>
                  <a:cs typeface="Segoe UI" panose="020B0502040204020203" pitchFamily="34" charset="0"/>
                </a:rPr>
                <a:t>MCP</a:t>
              </a:r>
            </a:p>
          </p:txBody>
        </p:sp>
        <p:pic>
          <p:nvPicPr>
            <p:cNvPr id="61" name="Picture 60" descr="A white robot with blue eyes&#10;&#10;AI-generated content may be incorrect.">
              <a:extLst>
                <a:ext uri="{FF2B5EF4-FFF2-40B4-BE49-F238E27FC236}">
                  <a16:creationId xmlns:a16="http://schemas.microsoft.com/office/drawing/2014/main" id="{E1D2526A-F559-1C80-21E9-4526013A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566"/>
            <a:stretch>
              <a:fillRect/>
            </a:stretch>
          </p:blipFill>
          <p:spPr>
            <a:xfrm>
              <a:off x="8795323" y="490561"/>
              <a:ext cx="1404452" cy="2207463"/>
            </a:xfrm>
            <a:prstGeom prst="rect">
              <a:avLst/>
            </a:prstGeom>
          </p:spPr>
        </p:pic>
        <p:sp>
          <p:nvSpPr>
            <p:cNvPr id="62" name="Title 14">
              <a:extLst>
                <a:ext uri="{FF2B5EF4-FFF2-40B4-BE49-F238E27FC236}">
                  <a16:creationId xmlns:a16="http://schemas.microsoft.com/office/drawing/2014/main" id="{78E0F83E-78EF-3226-F40A-AFD28457EF0B}"/>
                </a:ext>
              </a:extLst>
            </p:cNvPr>
            <p:cNvSpPr txBox="1">
              <a:spLocks/>
            </p:cNvSpPr>
            <p:nvPr/>
          </p:nvSpPr>
          <p:spPr>
            <a:xfrm>
              <a:off x="8974917" y="137559"/>
              <a:ext cx="97807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7452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Variable Display Semibold" pitchFamily="2" charset="0"/>
                  <a:ea typeface="Open Sans ExtraBold"/>
                  <a:cs typeface="Open Sans ExtraBold"/>
                </a:defRPr>
              </a:lvl1pPr>
            </a:lstStyle>
            <a:p>
              <a:pPr marL="0" marR="0" lvl="0" indent="0" algn="ctr" defTabSz="7452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Open Sans ExtraBold"/>
                  <a:cs typeface="Segoe UI" panose="020B0502040204020203" pitchFamily="34" charset="0"/>
                </a:rPr>
                <a:t>AI Agents</a:t>
              </a:r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BC761EDF-CABB-2290-870C-1E0BBF580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393971" y="4096546"/>
            <a:ext cx="97807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74523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Open Sans ExtraBold"/>
                <a:cs typeface="Open Sans ExtraBold"/>
              </a:defRPr>
            </a:lvl1pPr>
          </a:lstStyle>
          <a:p>
            <a:pPr marL="0" marR="0" lvl="0" indent="0" algn="ctr" defTabSz="7452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" panose="020B0502040204020203" pitchFamily="34" charset="0"/>
                <a:ea typeface="Open Sans ExtraBold"/>
                <a:cs typeface="Segoe UI" panose="020B0502040204020203" pitchFamily="34" charset="0"/>
              </a:rPr>
              <a:t>Binaries</a:t>
            </a:r>
          </a:p>
        </p:txBody>
      </p:sp>
    </p:spTree>
    <p:extLst>
      <p:ext uri="{BB962C8B-B14F-4D97-AF65-F5344CB8AC3E}">
        <p14:creationId xmlns:p14="http://schemas.microsoft.com/office/powerpoint/2010/main" val="2400163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CF98-9B35-8862-18D1-72720109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6E4E-23EF-DD51-FF01-A2F2B683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Model Context Protocol at Microsoft 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40432AC-99FB-DD72-2F1B-09F1175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9243" y="1385735"/>
            <a:ext cx="9639810" cy="980030"/>
          </a:xfrm>
          <a:prstGeom prst="roundRect">
            <a:avLst/>
          </a:prstGeom>
          <a:noFill/>
          <a:ln w="15875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7" name="Picture 18">
            <a:extLst>
              <a:ext uri="{FF2B5EF4-FFF2-40B4-BE49-F238E27FC236}">
                <a16:creationId xmlns:a16="http://schemas.microsoft.com/office/drawing/2014/main" id="{44D7D79A-7D49-EFB5-CA74-C75D60A7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06" y="1633588"/>
            <a:ext cx="359375" cy="3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A775DCD7-6068-79E8-A3ED-85BA65794CE3}"/>
              </a:ext>
            </a:extLst>
          </p:cNvPr>
          <p:cNvSpPr txBox="1"/>
          <p:nvPr/>
        </p:nvSpPr>
        <p:spPr>
          <a:xfrm>
            <a:off x="2282256" y="1628609"/>
            <a:ext cx="6427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Copilot Studio </a:t>
            </a:r>
          </a:p>
        </p:txBody>
      </p:sp>
      <p:pic>
        <p:nvPicPr>
          <p:cNvPr id="1029" name="Picture 14">
            <a:extLst>
              <a:ext uri="{FF2B5EF4-FFF2-40B4-BE49-F238E27FC236}">
                <a16:creationId xmlns:a16="http://schemas.microsoft.com/office/drawing/2014/main" id="{7C63177E-F72B-39E0-647B-183037C3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94" y="1632202"/>
            <a:ext cx="362146" cy="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8B93E12A-DB9D-113C-17E9-C6D4A7BAF8F7}"/>
              </a:ext>
            </a:extLst>
          </p:cNvPr>
          <p:cNvSpPr txBox="1"/>
          <p:nvPr/>
        </p:nvSpPr>
        <p:spPr>
          <a:xfrm>
            <a:off x="3612406" y="1628609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VS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</a:p>
        </p:txBody>
      </p:sp>
      <p:pic>
        <p:nvPicPr>
          <p:cNvPr id="1031" name="Picture 2">
            <a:extLst>
              <a:ext uri="{FF2B5EF4-FFF2-40B4-BE49-F238E27FC236}">
                <a16:creationId xmlns:a16="http://schemas.microsoft.com/office/drawing/2014/main" id="{550E4051-CDA8-3F99-4817-9AB5EE9F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181" y="1632202"/>
            <a:ext cx="689800" cy="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A0BEE027-3CEA-B94E-BA4C-67D8E3219A38}"/>
              </a:ext>
            </a:extLst>
          </p:cNvPr>
          <p:cNvSpPr txBox="1"/>
          <p:nvPr/>
        </p:nvSpPr>
        <p:spPr>
          <a:xfrm>
            <a:off x="4762074" y="1628609"/>
            <a:ext cx="6040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Foundry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Agent</a:t>
            </a:r>
          </a:p>
        </p:txBody>
      </p:sp>
      <p:pic>
        <p:nvPicPr>
          <p:cNvPr id="1033" name="Picture 4">
            <a:extLst>
              <a:ext uri="{FF2B5EF4-FFF2-40B4-BE49-F238E27FC236}">
                <a16:creationId xmlns:a16="http://schemas.microsoft.com/office/drawing/2014/main" id="{AECBF1C4-BAC3-F8CA-5BA8-BCC6A077B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09" y="1640723"/>
            <a:ext cx="345104" cy="34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C608F35D-410F-B0F0-B961-11683EC5140D}"/>
              </a:ext>
            </a:extLst>
          </p:cNvPr>
          <p:cNvSpPr txBox="1"/>
          <p:nvPr/>
        </p:nvSpPr>
        <p:spPr>
          <a:xfrm>
            <a:off x="6115795" y="1628609"/>
            <a:ext cx="4841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Visual 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Studio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81F45-B7EE-6FDA-1AAB-A7A461D43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2638" y="1650111"/>
            <a:ext cx="406254" cy="3263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35F54-CC59-FE81-F23B-B0E6657689BD}"/>
              </a:ext>
            </a:extLst>
          </p:cNvPr>
          <p:cNvSpPr txBox="1"/>
          <p:nvPr/>
        </p:nvSpPr>
        <p:spPr>
          <a:xfrm>
            <a:off x="7481913" y="1628609"/>
            <a:ext cx="5225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Copilot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5E0EE8E-FA2A-C6AE-F54E-CE9FA393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19" y="1478891"/>
            <a:ext cx="625720" cy="6257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159B48-E35C-B1FF-BBDB-F200ED4BC7E8}"/>
              </a:ext>
            </a:extLst>
          </p:cNvPr>
          <p:cNvSpPr txBox="1"/>
          <p:nvPr/>
        </p:nvSpPr>
        <p:spPr>
          <a:xfrm>
            <a:off x="8764087" y="1628609"/>
            <a:ext cx="68403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 </a:t>
            </a:r>
          </a:p>
        </p:txBody>
      </p:sp>
      <p:pic>
        <p:nvPicPr>
          <p:cNvPr id="38" name="Picture 16">
            <a:extLst>
              <a:ext uri="{FF2B5EF4-FFF2-40B4-BE49-F238E27FC236}">
                <a16:creationId xmlns:a16="http://schemas.microsoft.com/office/drawing/2014/main" id="{4B626977-CCA7-2DB2-EE2B-6B96F2D77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55" y="1645369"/>
            <a:ext cx="335812" cy="33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1837BAAF-9884-17D4-B731-4C8154087B5C}"/>
              </a:ext>
            </a:extLst>
          </p:cNvPr>
          <p:cNvSpPr txBox="1"/>
          <p:nvPr/>
        </p:nvSpPr>
        <p:spPr>
          <a:xfrm>
            <a:off x="10128600" y="1628609"/>
            <a:ext cx="6652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Semantic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Kernel </a:t>
            </a:r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DA0B7AB3-2E54-983F-C46B-138AC0B6FFD7}"/>
              </a:ext>
            </a:extLst>
          </p:cNvPr>
          <p:cNvSpPr/>
          <p:nvPr/>
        </p:nvSpPr>
        <p:spPr>
          <a:xfrm>
            <a:off x="4086996" y="2181881"/>
            <a:ext cx="4230289" cy="341400"/>
          </a:xfrm>
          <a:prstGeom prst="roundRect">
            <a:avLst/>
          </a:prstGeom>
          <a:solidFill>
            <a:schemeClr val="bg1"/>
          </a:solidFill>
          <a:ln w="19050" cap="rnd">
            <a:gradFill flip="none" rotWithShape="1">
              <a:gsLst>
                <a:gs pos="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MCP Clients &amp; Host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2B8758-B0C7-3567-AD10-81D506707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9243" y="2648882"/>
            <a:ext cx="5207197" cy="1129969"/>
          </a:xfrm>
          <a:prstGeom prst="roundRect">
            <a:avLst>
              <a:gd name="adj" fmla="val 14455"/>
            </a:avLst>
          </a:prstGeom>
          <a:noFill/>
          <a:ln w="15875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0" name="Picture 8">
            <a:extLst>
              <a:ext uri="{FF2B5EF4-FFF2-40B4-BE49-F238E27FC236}">
                <a16:creationId xmlns:a16="http://schemas.microsoft.com/office/drawing/2014/main" id="{94C61326-EBE6-C03B-729E-D5AFE3BCA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3" r="18608"/>
          <a:stretch/>
        </p:blipFill>
        <p:spPr bwMode="auto">
          <a:xfrm>
            <a:off x="2203748" y="2803640"/>
            <a:ext cx="334963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88C2B9E-0A4D-3324-2837-23F7FB64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9253" y="2790031"/>
            <a:ext cx="330572" cy="3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9BEA05-DFBE-44F4-58EC-4FE143DF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10367" y="2780731"/>
            <a:ext cx="353596" cy="3535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A55617D-AA80-6B28-4F00-B0B2A254F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r="24017"/>
          <a:stretch/>
        </p:blipFill>
        <p:spPr>
          <a:xfrm>
            <a:off x="4184505" y="2619685"/>
            <a:ext cx="352425" cy="675686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4FB982F0-D1AA-D585-A290-EC0C686E9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r="23420"/>
          <a:stretch/>
        </p:blipFill>
        <p:spPr bwMode="auto">
          <a:xfrm>
            <a:off x="4857472" y="2816827"/>
            <a:ext cx="286786" cy="30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050589E-AB3C-D6AE-F33A-E1A370921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02" y="2858746"/>
            <a:ext cx="533400" cy="22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100F9961-F402-8DD0-E4D4-09BE34CA7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4818"/>
          <a:stretch/>
        </p:blipFill>
        <p:spPr bwMode="auto">
          <a:xfrm>
            <a:off x="1686491" y="3190430"/>
            <a:ext cx="378198" cy="39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C4D76901-692C-D0B7-BDB8-077FEE29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62" y="3242621"/>
            <a:ext cx="386470" cy="28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FDFAA-5455-C8F6-CFD9-033B6A35C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29810" y="3242622"/>
            <a:ext cx="289850" cy="28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E118A-C6D5-9AD5-8C85-CF5BC4A3C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00586" y="3237541"/>
            <a:ext cx="348782" cy="30001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43D9D17-0ECA-F5E1-F0E4-E655FC4F0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92" y="3279192"/>
            <a:ext cx="577427" cy="2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4930FDAD-9DE3-CCBC-363E-329546AB0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4" r="9187"/>
          <a:stretch/>
        </p:blipFill>
        <p:spPr bwMode="auto">
          <a:xfrm>
            <a:off x="5693340" y="3256290"/>
            <a:ext cx="660401" cy="2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480A633-4EE8-7365-101E-191EB5724187}"/>
              </a:ext>
            </a:extLst>
          </p:cNvPr>
          <p:cNvSpPr/>
          <p:nvPr/>
        </p:nvSpPr>
        <p:spPr>
          <a:xfrm>
            <a:off x="2721453" y="3614786"/>
            <a:ext cx="2758598" cy="341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gradFill flip="none" rotWithShape="1">
              <a:gsLst>
                <a:gs pos="0">
                  <a:srgbClr val="FF5C39"/>
                </a:gs>
                <a:gs pos="10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Tools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9B5544-BA1C-C6E2-3558-CA7788D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311" y="2643744"/>
            <a:ext cx="4210742" cy="1129969"/>
          </a:xfrm>
          <a:prstGeom prst="roundRect">
            <a:avLst>
              <a:gd name="adj" fmla="val 14455"/>
            </a:avLst>
          </a:prstGeom>
          <a:noFill/>
          <a:ln w="15875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D48B059-3730-3D0E-49FA-C89A1D5D0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91" y="2884008"/>
            <a:ext cx="356785" cy="24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8E9A2A2-18D4-6C95-1D0E-E080E321F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00629" y="2886709"/>
            <a:ext cx="239590" cy="23959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7BE13D97-AC4F-84BB-0ACA-D79FC2B92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57956" y="2833889"/>
            <a:ext cx="340676" cy="34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5E14A8FE-8DA1-5685-B585-9C41C9386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018" y="2811505"/>
            <a:ext cx="362275" cy="3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2060153D-D53B-B53C-DB6D-DEA88DC92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171" y="2853857"/>
            <a:ext cx="319923" cy="3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8B3A4DA-E70C-A20B-C93A-C7908925372F}"/>
              </a:ext>
            </a:extLst>
          </p:cNvPr>
          <p:cNvSpPr txBox="1"/>
          <p:nvPr/>
        </p:nvSpPr>
        <p:spPr>
          <a:xfrm>
            <a:off x="7456569" y="3227680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Community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F21300-754A-265A-4F0A-E373012AE456}"/>
              </a:ext>
            </a:extLst>
          </p:cNvPr>
          <p:cNvSpPr txBox="1"/>
          <p:nvPr/>
        </p:nvSpPr>
        <p:spPr>
          <a:xfrm>
            <a:off x="8855038" y="3208608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Enterprise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034622-7021-392E-3E9A-7E583C9D5C32}"/>
              </a:ext>
            </a:extLst>
          </p:cNvPr>
          <p:cNvSpPr txBox="1"/>
          <p:nvPr/>
        </p:nvSpPr>
        <p:spPr>
          <a:xfrm>
            <a:off x="9998618" y="3223661"/>
            <a:ext cx="841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Windows 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CC1605-1894-80D0-5B7B-F0295D8A32FC}"/>
              </a:ext>
            </a:extLst>
          </p:cNvPr>
          <p:cNvSpPr/>
          <p:nvPr/>
        </p:nvSpPr>
        <p:spPr>
          <a:xfrm>
            <a:off x="7474579" y="3614786"/>
            <a:ext cx="2758598" cy="341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gradFill flip="none" rotWithShape="1">
              <a:gsLst>
                <a:gs pos="0">
                  <a:srgbClr val="FF5C39"/>
                </a:gs>
                <a:gs pos="10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Registry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08635B-E048-E4CF-4A17-27FFAF009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9243" y="4089400"/>
            <a:ext cx="9624520" cy="920548"/>
          </a:xfrm>
          <a:prstGeom prst="roundRect">
            <a:avLst>
              <a:gd name="adj" fmla="val 17744"/>
            </a:avLst>
          </a:prstGeom>
          <a:noFill/>
          <a:ln w="15875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5DB8A8-ED11-533A-2BFC-7B0C5C8F0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58" y="4243565"/>
            <a:ext cx="478324" cy="4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B7CB0F-8B2D-F1D0-0545-517DE8381181}"/>
              </a:ext>
            </a:extLst>
          </p:cNvPr>
          <p:cNvSpPr txBox="1"/>
          <p:nvPr/>
        </p:nvSpPr>
        <p:spPr>
          <a:xfrm>
            <a:off x="2631377" y="4298061"/>
            <a:ext cx="11799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C#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MCP SDK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F36F63D-D976-EBB6-F3F7-0659807D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43897" y="4287873"/>
            <a:ext cx="779418" cy="389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1425B2-A866-751D-0A21-BD8CEDAF77FE}"/>
              </a:ext>
            </a:extLst>
          </p:cNvPr>
          <p:cNvSpPr txBox="1"/>
          <p:nvPr/>
        </p:nvSpPr>
        <p:spPr>
          <a:xfrm>
            <a:off x="4783601" y="4298061"/>
            <a:ext cx="10584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4746AF-8ED0-5C3A-9E6C-4FEED163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097" y="4323934"/>
            <a:ext cx="604927" cy="3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285F85-017B-BA5C-00C4-7402F5BBB46E}"/>
              </a:ext>
            </a:extLst>
          </p:cNvPr>
          <p:cNvSpPr txBox="1"/>
          <p:nvPr/>
        </p:nvSpPr>
        <p:spPr>
          <a:xfrm>
            <a:off x="7179459" y="4298061"/>
            <a:ext cx="8130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4AAF043-1670-8235-4857-7C7D0F1B9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17872" y="4311219"/>
            <a:ext cx="313062" cy="3430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C05846-315E-143F-3A73-735F20E9DD2C}"/>
              </a:ext>
            </a:extLst>
          </p:cNvPr>
          <p:cNvSpPr txBox="1"/>
          <p:nvPr/>
        </p:nvSpPr>
        <p:spPr>
          <a:xfrm>
            <a:off x="9440870" y="4298061"/>
            <a:ext cx="12779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Connectors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BA360E1-5ED9-4D61-656A-B2BFB6A77628}"/>
              </a:ext>
            </a:extLst>
          </p:cNvPr>
          <p:cNvSpPr/>
          <p:nvPr/>
        </p:nvSpPr>
        <p:spPr>
          <a:xfrm>
            <a:off x="3980855" y="4820866"/>
            <a:ext cx="4230289" cy="341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gradFill flip="none" rotWithShape="1">
              <a:gsLst>
                <a:gs pos="0">
                  <a:srgbClr val="C03BC4"/>
                </a:gs>
                <a:gs pos="10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Build Local  &amp; Remote MCPs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1FF1EC-695F-690F-DB0C-46BF3BE4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29243" y="5276850"/>
            <a:ext cx="9624520" cy="824355"/>
          </a:xfrm>
          <a:prstGeom prst="roundRect">
            <a:avLst>
              <a:gd name="adj" fmla="val 19814"/>
            </a:avLst>
          </a:prstGeom>
          <a:noFill/>
          <a:ln w="15875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 descr="Anthropic logo ">
            <a:extLst>
              <a:ext uri="{FF2B5EF4-FFF2-40B4-BE49-F238E27FC236}">
                <a16:creationId xmlns:a16="http://schemas.microsoft.com/office/drawing/2014/main" id="{0ACA73D0-D4F9-4ECA-FA8A-621BFC59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50" y="5492916"/>
            <a:ext cx="1791618" cy="2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85D5F2-B855-ABB9-07D8-451C712D712A}"/>
              </a:ext>
            </a:extLst>
          </p:cNvPr>
          <p:cNvSpPr txBox="1"/>
          <p:nvPr/>
        </p:nvSpPr>
        <p:spPr>
          <a:xfrm>
            <a:off x="6038850" y="5374799"/>
            <a:ext cx="309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MPC enables seamless Integration between LLM Apps and external data sources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28B4BB-2149-8B68-A2A2-0F20B004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4339" y="5917796"/>
            <a:ext cx="2758598" cy="341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rnd">
            <a:gradFill flip="none" rotWithShape="1">
              <a:gsLst>
                <a:gs pos="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130E5-70AF-C89D-CB23-ADADE0FA2D65}"/>
              </a:ext>
            </a:extLst>
          </p:cNvPr>
          <p:cNvSpPr txBox="1"/>
          <p:nvPr/>
        </p:nvSpPr>
        <p:spPr>
          <a:xfrm>
            <a:off x="5159519" y="5917796"/>
            <a:ext cx="2428238" cy="341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Model Context Protocol </a:t>
            </a:r>
          </a:p>
        </p:txBody>
      </p:sp>
      <p:pic>
        <p:nvPicPr>
          <p:cNvPr id="1034" name="Picture 16" descr="Semantic Kernel's new icon and the art of teamwork | Semantic Kernel">
            <a:extLst>
              <a:ext uri="{FF2B5EF4-FFF2-40B4-BE49-F238E27FC236}">
                <a16:creationId xmlns:a16="http://schemas.microsoft.com/office/drawing/2014/main" id="{59431E33-63C5-3BF1-5F55-5C94D777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26" y="-717505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black and white logo&#10;&#10;AI-generated content may be incorrect.">
            <a:extLst>
              <a:ext uri="{FF2B5EF4-FFF2-40B4-BE49-F238E27FC236}">
                <a16:creationId xmlns:a16="http://schemas.microsoft.com/office/drawing/2014/main" id="{C1427FEE-B8CD-42B1-26CA-16558B923EC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61123" y="3228164"/>
            <a:ext cx="53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12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035" grpId="0"/>
      <p:bldP spid="1036" grpId="0"/>
      <p:bldP spid="1038" grpId="0"/>
      <p:bldP spid="1039" grpId="0"/>
      <p:bldP spid="17" grpId="0"/>
      <p:bldP spid="37" grpId="0"/>
      <p:bldP spid="1040" grpId="0"/>
      <p:bldP spid="1025" grpId="0" animBg="1"/>
      <p:bldP spid="29" grpId="0" animBg="1"/>
      <p:bldP spid="34" grpId="0" animBg="1"/>
      <p:bldP spid="3" grpId="0" animBg="1"/>
      <p:bldP spid="51" grpId="0"/>
      <p:bldP spid="53" grpId="0"/>
      <p:bldP spid="56" grpId="0"/>
      <p:bldP spid="4" grpId="0" animBg="1"/>
      <p:bldP spid="16" grpId="0" animBg="1"/>
      <p:bldP spid="18" grpId="0"/>
      <p:bldP spid="23" grpId="0"/>
      <p:bldP spid="20" grpId="0"/>
      <p:bldP spid="19" grpId="0"/>
      <p:bldP spid="28" grpId="0" animBg="1"/>
      <p:bldP spid="8" grpId="0" animBg="1"/>
      <p:bldP spid="15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B26D-BDBB-1696-FD6E-EF8969F5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Architecture - MCP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B2E6E-7C30-8DF2-EF28-F2D72FC73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669" y="1434370"/>
            <a:ext cx="11290663" cy="17235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MCP is an open protocol that standardizes how applications provide context to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The flexibility to switch between LLM providers and vendors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MCP follows a client-server architecture where a host application can connect to multiple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All transports use JSON-RPC 2.0 to exchange messages (</a:t>
            </a:r>
            <a:r>
              <a:rPr lang="en-US" sz="2000" err="1"/>
              <a:t>stdio</a:t>
            </a:r>
            <a:r>
              <a:rPr lang="en-US" sz="2000"/>
              <a:t> / HTTP with SSE)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561DFD-2C33-7426-3E0D-2015575A5ECB}"/>
              </a:ext>
            </a:extLst>
          </p:cNvPr>
          <p:cNvGrpSpPr/>
          <p:nvPr/>
        </p:nvGrpSpPr>
        <p:grpSpPr>
          <a:xfrm>
            <a:off x="314247" y="3427052"/>
            <a:ext cx="11563506" cy="2953530"/>
            <a:chOff x="314247" y="3133137"/>
            <a:chExt cx="11563506" cy="29535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0FD578-AE4A-A717-4527-ECFC5BBDF91B}"/>
                </a:ext>
              </a:extLst>
            </p:cNvPr>
            <p:cNvSpPr/>
            <p:nvPr/>
          </p:nvSpPr>
          <p:spPr bwMode="auto">
            <a:xfrm>
              <a:off x="314247" y="3836080"/>
              <a:ext cx="3254829" cy="154577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Host with MCP Clients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(GitHub Copilot, Claude, Copilot Studio)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9BDD084-10AD-7185-0A9F-C1F3ECE43DE7}"/>
                </a:ext>
              </a:extLst>
            </p:cNvPr>
            <p:cNvSpPr/>
            <p:nvPr/>
          </p:nvSpPr>
          <p:spPr bwMode="auto">
            <a:xfrm>
              <a:off x="5486050" y="3264015"/>
              <a:ext cx="2525485" cy="70757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MCP Server A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CD68BF-6F8F-A995-D1BA-524ED0850545}"/>
                </a:ext>
              </a:extLst>
            </p:cNvPr>
            <p:cNvSpPr/>
            <p:nvPr/>
          </p:nvSpPr>
          <p:spPr bwMode="auto">
            <a:xfrm>
              <a:off x="5486050" y="5246346"/>
              <a:ext cx="2525485" cy="70757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MCP Server B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F123DE8D-7300-DB74-EFBF-FF998C3ADCE6}"/>
                </a:ext>
              </a:extLst>
            </p:cNvPr>
            <p:cNvSpPr/>
            <p:nvPr/>
          </p:nvSpPr>
          <p:spPr bwMode="auto">
            <a:xfrm>
              <a:off x="9221639" y="5101782"/>
              <a:ext cx="2656114" cy="984885"/>
            </a:xfrm>
            <a:prstGeom prst="can">
              <a:avLst/>
            </a:prstGeom>
            <a:solidFill>
              <a:srgbClr val="B9DC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Remote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Service B</a:t>
              </a:r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5B053C7D-32EB-D207-AA03-3F3FE52F1F04}"/>
                </a:ext>
              </a:extLst>
            </p:cNvPr>
            <p:cNvSpPr/>
            <p:nvPr/>
          </p:nvSpPr>
          <p:spPr bwMode="auto">
            <a:xfrm>
              <a:off x="9221639" y="3133137"/>
              <a:ext cx="2656114" cy="984885"/>
            </a:xfrm>
            <a:prstGeom prst="can">
              <a:avLst/>
            </a:prstGeom>
            <a:solidFill>
              <a:srgbClr val="C5B4E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Local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Source 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DBA899-509E-70D4-DEB8-389D6C3967CC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3569076" y="3617801"/>
              <a:ext cx="1916974" cy="9911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5B3A28-F146-8B2B-8106-6F7F61874C30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3569076" y="4608966"/>
              <a:ext cx="1916974" cy="9911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5DF686-8EBE-245E-B163-3A366AB55449}"/>
                </a:ext>
              </a:extLst>
            </p:cNvPr>
            <p:cNvSpPr/>
            <p:nvPr/>
          </p:nvSpPr>
          <p:spPr bwMode="auto">
            <a:xfrm>
              <a:off x="3705604" y="3919357"/>
              <a:ext cx="1643917" cy="353786"/>
            </a:xfrm>
            <a:prstGeom prst="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MCP Protocol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4743EE9-787F-D7CC-F5EA-9D410D306FF8}"/>
                </a:ext>
              </a:extLst>
            </p:cNvPr>
            <p:cNvSpPr/>
            <p:nvPr/>
          </p:nvSpPr>
          <p:spPr bwMode="auto">
            <a:xfrm>
              <a:off x="3727922" y="4944789"/>
              <a:ext cx="1643917" cy="353786"/>
            </a:xfrm>
            <a:prstGeom prst="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MCP Protocol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A990CD0-E3CF-F8F9-108D-B15451DBBEA7}"/>
                </a:ext>
              </a:extLst>
            </p:cNvPr>
            <p:cNvCxnSpPr>
              <a:cxnSpLocks/>
              <a:stCxn id="14" idx="2"/>
              <a:endCxn id="9" idx="3"/>
            </p:cNvCxnSpPr>
            <p:nvPr/>
          </p:nvCxnSpPr>
          <p:spPr>
            <a:xfrm flipH="1" flipV="1">
              <a:off x="8011535" y="3617801"/>
              <a:ext cx="1210104" cy="77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8D36CD-6178-E459-DB54-120F4825D0EF}"/>
                </a:ext>
              </a:extLst>
            </p:cNvPr>
            <p:cNvCxnSpPr>
              <a:cxnSpLocks/>
              <a:stCxn id="12" idx="2"/>
              <a:endCxn id="10" idx="3"/>
            </p:cNvCxnSpPr>
            <p:nvPr/>
          </p:nvCxnSpPr>
          <p:spPr>
            <a:xfrm flipH="1">
              <a:off x="8011535" y="5594225"/>
              <a:ext cx="1210104" cy="590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544F9D-0435-0D89-FFE3-0D85A2032623}"/>
                </a:ext>
              </a:extLst>
            </p:cNvPr>
            <p:cNvSpPr/>
            <p:nvPr/>
          </p:nvSpPr>
          <p:spPr bwMode="auto">
            <a:xfrm>
              <a:off x="7974790" y="5204959"/>
              <a:ext cx="1246849" cy="3537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Web APIs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2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272F-8336-B7A9-5FF0-F999BAFD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6872B14-9751-3E28-4C79-5F8C96DF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MCP Servers and Current Challenges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9F7370-BB60-599A-4F34-E61888CF0523}"/>
              </a:ext>
            </a:extLst>
          </p:cNvPr>
          <p:cNvGrpSpPr/>
          <p:nvPr/>
        </p:nvGrpSpPr>
        <p:grpSpPr>
          <a:xfrm>
            <a:off x="584201" y="1280344"/>
            <a:ext cx="5065828" cy="1385854"/>
            <a:chOff x="584201" y="1280344"/>
            <a:chExt cx="5065828" cy="1385854"/>
          </a:xfrm>
        </p:grpSpPr>
        <p:sp>
          <p:nvSpPr>
            <p:cNvPr id="5" name="Rectangle: Rounded Corners 5">
              <a:extLst>
                <a:ext uri="{FF2B5EF4-FFF2-40B4-BE49-F238E27FC236}">
                  <a16:creationId xmlns:a16="http://schemas.microsoft.com/office/drawing/2014/main" id="{9CC32BD2-A914-9705-C785-667606C61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201" y="1436689"/>
              <a:ext cx="5065828" cy="1229509"/>
            </a:xfrm>
            <a:prstGeom prst="roundRect">
              <a:avLst>
                <a:gd name="adj" fmla="val 9976"/>
              </a:avLst>
            </a:prstGeom>
            <a:ln w="15875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957" tIns="110218" rIns="146957" bIns="1102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685828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D50E9-FFFF-C1BA-BF6E-8A96FC58FB3C}"/>
                </a:ext>
              </a:extLst>
            </p:cNvPr>
            <p:cNvSpPr txBox="1"/>
            <p:nvPr/>
          </p:nvSpPr>
          <p:spPr>
            <a:xfrm>
              <a:off x="747054" y="1280344"/>
              <a:ext cx="4098038" cy="307777"/>
            </a:xfrm>
            <a:prstGeom prst="rect">
              <a:avLst/>
            </a:prstGeom>
            <a:solidFill>
              <a:srgbClr val="091F2C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8DC8E8"/>
                      </a:gs>
                      <a:gs pos="80000">
                        <a:srgbClr val="49C5B1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Duplicating Development Efforts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8C4ED2-AB1C-9927-E760-D2B59557A93A}"/>
                </a:ext>
              </a:extLst>
            </p:cNvPr>
            <p:cNvSpPr txBox="1"/>
            <p:nvPr/>
          </p:nvSpPr>
          <p:spPr>
            <a:xfrm>
              <a:off x="906305" y="1770728"/>
              <a:ext cx="4368339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Building new MCP servers from scratch can lead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 redundant work, especially when existing APIs already provide much of the needed functionality.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0052B3D-E742-8CD0-2F46-EE3E68362BB5}"/>
              </a:ext>
            </a:extLst>
          </p:cNvPr>
          <p:cNvGrpSpPr/>
          <p:nvPr/>
        </p:nvGrpSpPr>
        <p:grpSpPr>
          <a:xfrm>
            <a:off x="584201" y="2820386"/>
            <a:ext cx="5065828" cy="1934494"/>
            <a:chOff x="584201" y="2820386"/>
            <a:chExt cx="5065828" cy="19344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2BB14F-B3F4-9676-CB2C-3A5C1D660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201" y="2976730"/>
              <a:ext cx="5065828" cy="1778150"/>
            </a:xfrm>
            <a:prstGeom prst="roundRect">
              <a:avLst>
                <a:gd name="adj" fmla="val 9976"/>
              </a:avLst>
            </a:prstGeom>
            <a:ln w="15875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957" tIns="110218" rIns="146957" bIns="1102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685828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6BCF52-5010-A602-EB6E-FDE67B508D3E}"/>
                </a:ext>
              </a:extLst>
            </p:cNvPr>
            <p:cNvSpPr txBox="1"/>
            <p:nvPr/>
          </p:nvSpPr>
          <p:spPr>
            <a:xfrm>
              <a:off x="747054" y="2820386"/>
              <a:ext cx="2376745" cy="307777"/>
            </a:xfrm>
            <a:prstGeom prst="rect">
              <a:avLst/>
            </a:prstGeom>
            <a:solidFill>
              <a:srgbClr val="091F2C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D59ED7"/>
                      </a:gs>
                      <a:gs pos="80000">
                        <a:srgbClr val="8DC8E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Security Concerns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0B2BB7-3F80-1BAA-64B2-FE80BA749D66}"/>
                </a:ext>
              </a:extLst>
            </p:cNvPr>
            <p:cNvSpPr txBox="1"/>
            <p:nvPr/>
          </p:nvSpPr>
          <p:spPr>
            <a:xfrm>
              <a:off x="906305" y="3294245"/>
              <a:ext cx="45608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Server Trust: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Malicious MCP servers can impersonate legitimate servers, leading to potential security breaches.</a:t>
              </a:r>
            </a:p>
          </p:txBody>
        </p:sp>
        <p:cxnSp>
          <p:nvCxnSpPr>
            <p:cNvPr id="9" name="!!Straight Connector 49">
              <a:extLst>
                <a:ext uri="{FF2B5EF4-FFF2-40B4-BE49-F238E27FC236}">
                  <a16:creationId xmlns:a16="http://schemas.microsoft.com/office/drawing/2014/main" id="{282A4F99-F445-BC0D-BA37-451E6180D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06305" y="3888565"/>
              <a:ext cx="4473482" cy="0"/>
            </a:xfrm>
            <a:prstGeom prst="line">
              <a:avLst/>
            </a:prstGeom>
            <a:ln w="15875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EFAD8F-620C-3F8D-6B48-106E0D0E9E14}"/>
                </a:ext>
              </a:extLst>
            </p:cNvPr>
            <p:cNvSpPr txBox="1"/>
            <p:nvPr/>
          </p:nvSpPr>
          <p:spPr>
            <a:xfrm>
              <a:off x="906305" y="4045016"/>
              <a:ext cx="443571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Credential Management: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Storing sensitive data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like tokens makes them susceptible to theft.</a:t>
              </a:r>
            </a:p>
          </p:txBody>
        </p:sp>
      </p:grpSp>
      <p:sp>
        <p:nvSpPr>
          <p:cNvPr id="88" name="Text Placeholder 3">
            <a:extLst>
              <a:ext uri="{FF2B5EF4-FFF2-40B4-BE49-F238E27FC236}">
                <a16:creationId xmlns:a16="http://schemas.microsoft.com/office/drawing/2014/main" id="{99EFCA40-8C03-A600-FEFD-1BFE2148EFEB}"/>
              </a:ext>
            </a:extLst>
          </p:cNvPr>
          <p:cNvSpPr txBox="1">
            <a:spLocks/>
          </p:cNvSpPr>
          <p:nvPr/>
        </p:nvSpPr>
        <p:spPr>
          <a:xfrm rot="881393">
            <a:off x="8367579" y="1719218"/>
            <a:ext cx="1515232" cy="600164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AI Models</a:t>
            </a:r>
          </a:p>
        </p:txBody>
      </p:sp>
      <p:sp>
        <p:nvSpPr>
          <p:cNvPr id="107" name="Text Placeholder 3">
            <a:extLst>
              <a:ext uri="{FF2B5EF4-FFF2-40B4-BE49-F238E27FC236}">
                <a16:creationId xmlns:a16="http://schemas.microsoft.com/office/drawing/2014/main" id="{F8C1D54A-5F73-7209-1D5B-8ADD6212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98287" y="5299542"/>
            <a:ext cx="1897726" cy="969496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External</a:t>
            </a:r>
            <a:br>
              <a:rPr kumimoji="0" lang="en-US" sz="24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4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Data &amp; 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5B0F56-4E62-9EFF-A91A-B82944114246}"/>
              </a:ext>
            </a:extLst>
          </p:cNvPr>
          <p:cNvGrpSpPr/>
          <p:nvPr/>
        </p:nvGrpSpPr>
        <p:grpSpPr>
          <a:xfrm>
            <a:off x="584201" y="4928719"/>
            <a:ext cx="5065828" cy="1340319"/>
            <a:chOff x="584201" y="4928719"/>
            <a:chExt cx="5065828" cy="1340319"/>
          </a:xfrm>
        </p:grpSpPr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E4918803-C0CC-2040-6103-D39908C32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201" y="5085064"/>
              <a:ext cx="5065828" cy="1183974"/>
            </a:xfrm>
            <a:prstGeom prst="roundRect">
              <a:avLst>
                <a:gd name="adj" fmla="val 9976"/>
              </a:avLst>
            </a:prstGeom>
            <a:ln w="15875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957" tIns="110218" rIns="146957" bIns="1102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685828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ECA5A2-8CD6-9E50-0D1E-ED66B224ADE9}"/>
                </a:ext>
              </a:extLst>
            </p:cNvPr>
            <p:cNvSpPr txBox="1"/>
            <p:nvPr/>
          </p:nvSpPr>
          <p:spPr>
            <a:xfrm>
              <a:off x="747054" y="4928719"/>
              <a:ext cx="2859746" cy="307777"/>
            </a:xfrm>
            <a:prstGeom prst="rect">
              <a:avLst/>
            </a:prstGeom>
            <a:solidFill>
              <a:srgbClr val="091F2C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FFA38B"/>
                      </a:gs>
                      <a:gs pos="80000">
                        <a:srgbClr val="D59ED7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Registry and Discovery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264020-29BF-4CBB-588D-FAEEC3DB81E2}"/>
                </a:ext>
              </a:extLst>
            </p:cNvPr>
            <p:cNvSpPr txBox="1"/>
            <p:nvPr/>
          </p:nvSpPr>
          <p:spPr>
            <a:xfrm>
              <a:off x="906305" y="5419103"/>
              <a:ext cx="4368339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Developing a centralized, organizational MCP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registry for streamlined server discovery and metadata management is crucial for MCP's full potential.</a:t>
              </a:r>
            </a:p>
          </p:txBody>
        </p:sp>
      </p:grpSp>
      <p:pic>
        <p:nvPicPr>
          <p:cNvPr id="40" name="Picture 39" descr="A computer keyboard and usb cable">
            <a:extLst>
              <a:ext uri="{FF2B5EF4-FFF2-40B4-BE49-F238E27FC236}">
                <a16:creationId xmlns:a16="http://schemas.microsoft.com/office/drawing/2014/main" id="{E3430AB3-ABF3-05B9-5347-F533722F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23" y="1456299"/>
            <a:ext cx="4433758" cy="3945401"/>
          </a:xfrm>
          <a:prstGeom prst="rect">
            <a:avLst/>
          </a:prstGeom>
        </p:spPr>
      </p:pic>
      <p:pic>
        <p:nvPicPr>
          <p:cNvPr id="12" name="Picture 11" descr="A computer keyboard and usb cable&#10;&#10;AI-generated content may be incorrect.">
            <a:extLst>
              <a:ext uri="{FF2B5EF4-FFF2-40B4-BE49-F238E27FC236}">
                <a16:creationId xmlns:a16="http://schemas.microsoft.com/office/drawing/2014/main" id="{09BFAEED-DBB8-7C6D-D9CE-3E478228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701" y="1456299"/>
            <a:ext cx="4433980" cy="39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0D1D-1850-C410-0091-7571730E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C5FED58-F05F-2723-9432-03888461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MCP &amp; API Management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FF8009-1500-26B2-4865-AC4E0402EABB}"/>
              </a:ext>
            </a:extLst>
          </p:cNvPr>
          <p:cNvGrpSpPr/>
          <p:nvPr/>
        </p:nvGrpSpPr>
        <p:grpSpPr>
          <a:xfrm>
            <a:off x="2356464" y="1192505"/>
            <a:ext cx="1105938" cy="1105928"/>
            <a:chOff x="1778069" y="1228168"/>
            <a:chExt cx="1105938" cy="11059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639AF2D-4587-3593-D272-9A64765453DC}"/>
                </a:ext>
              </a:extLst>
            </p:cNvPr>
            <p:cNvGrpSpPr/>
            <p:nvPr/>
          </p:nvGrpSpPr>
          <p:grpSpPr>
            <a:xfrm>
              <a:off x="1778069" y="1228168"/>
              <a:ext cx="1105938" cy="1105928"/>
              <a:chOff x="7709989" y="1883478"/>
              <a:chExt cx="665418" cy="665412"/>
            </a:xfrm>
          </p:grpSpPr>
          <p:sp>
            <p:nvSpPr>
              <p:cNvPr id="34" name="Oval 34_1">
                <a:extLst>
                  <a:ext uri="{FF2B5EF4-FFF2-40B4-BE49-F238E27FC236}">
                    <a16:creationId xmlns:a16="http://schemas.microsoft.com/office/drawing/2014/main" id="{4E209025-9364-1E60-B353-246DBB609BE7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6A74C5E-00D7-2B44-769B-8BCEBE3C152E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33" name="Picture 2" descr="Model Context Protocol · GitHub">
              <a:extLst>
                <a:ext uri="{FF2B5EF4-FFF2-40B4-BE49-F238E27FC236}">
                  <a16:creationId xmlns:a16="http://schemas.microsoft.com/office/drawing/2014/main" id="{3B6F2606-CAA0-3E96-CA7F-AABD34140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920" y="1458014"/>
              <a:ext cx="646237" cy="64623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56BE8A-48C8-5691-CCF0-D2EF332A8216}"/>
              </a:ext>
            </a:extLst>
          </p:cNvPr>
          <p:cNvGrpSpPr/>
          <p:nvPr/>
        </p:nvGrpSpPr>
        <p:grpSpPr>
          <a:xfrm>
            <a:off x="8732847" y="1192505"/>
            <a:ext cx="1105938" cy="1105928"/>
            <a:chOff x="8051626" y="1226249"/>
            <a:chExt cx="1105938" cy="110592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5AA8DDC-E7CC-88E3-338A-66CDBF3D92F2}"/>
                </a:ext>
              </a:extLst>
            </p:cNvPr>
            <p:cNvGrpSpPr/>
            <p:nvPr/>
          </p:nvGrpSpPr>
          <p:grpSpPr>
            <a:xfrm>
              <a:off x="8051626" y="1226249"/>
              <a:ext cx="1105938" cy="1105928"/>
              <a:chOff x="7709989" y="1883478"/>
              <a:chExt cx="665418" cy="665412"/>
            </a:xfrm>
          </p:grpSpPr>
          <p:sp>
            <p:nvSpPr>
              <p:cNvPr id="43" name="Oval 34_1">
                <a:extLst>
                  <a:ext uri="{FF2B5EF4-FFF2-40B4-BE49-F238E27FC236}">
                    <a16:creationId xmlns:a16="http://schemas.microsoft.com/office/drawing/2014/main" id="{DB224AFB-6725-3E6C-9829-4FD30C4A4F0F}"/>
                  </a:ext>
                </a:extLst>
              </p:cNvPr>
              <p:cNvSpPr/>
              <p:nvPr/>
            </p:nvSpPr>
            <p:spPr bwMode="auto">
              <a:xfrm>
                <a:off x="7709989" y="1883478"/>
                <a:ext cx="665418" cy="665412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EA8481A-8496-40EF-B46D-BCBE4169858A}"/>
                  </a:ext>
                </a:extLst>
              </p:cNvPr>
              <p:cNvSpPr/>
              <p:nvPr/>
            </p:nvSpPr>
            <p:spPr bwMode="auto">
              <a:xfrm>
                <a:off x="7795471" y="1968959"/>
                <a:ext cx="494454" cy="494450"/>
              </a:xfrm>
              <a:prstGeom prst="ellipse">
                <a:avLst/>
              </a:prstGeom>
              <a:solidFill>
                <a:schemeClr val="tx1"/>
              </a:solidFill>
              <a:ln w="22225">
                <a:gradFill>
                  <a:gsLst>
                    <a:gs pos="0">
                      <a:srgbClr val="B85CBC"/>
                    </a:gs>
                    <a:gs pos="100000">
                      <a:srgbClr val="0078D4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159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42" name="Picture 4" descr="Azure API Management - Visual Studio Marketplace">
              <a:extLst>
                <a:ext uri="{FF2B5EF4-FFF2-40B4-BE49-F238E27FC236}">
                  <a16:creationId xmlns:a16="http://schemas.microsoft.com/office/drawing/2014/main" id="{82760FE5-9ED8-0CFB-8029-4750B89AF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1084" y="1515702"/>
              <a:ext cx="527022" cy="527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Graphic 44" descr="Badge Follow with solid fill">
            <a:extLst>
              <a:ext uri="{FF2B5EF4-FFF2-40B4-BE49-F238E27FC236}">
                <a16:creationId xmlns:a16="http://schemas.microsoft.com/office/drawing/2014/main" id="{A2307BC7-D124-CF40-45A1-1D1F295EA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798" y="3986065"/>
            <a:ext cx="660404" cy="660404"/>
          </a:xfrm>
          <a:prstGeom prst="rect">
            <a:avLst/>
          </a:prstGeom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6F0E89E-5F71-B482-56FE-B1101B4B4E5D}"/>
              </a:ext>
            </a:extLst>
          </p:cNvPr>
          <p:cNvGrpSpPr/>
          <p:nvPr/>
        </p:nvGrpSpPr>
        <p:grpSpPr>
          <a:xfrm>
            <a:off x="295992" y="2478954"/>
            <a:ext cx="5065828" cy="4204233"/>
            <a:chOff x="584201" y="1280344"/>
            <a:chExt cx="5065828" cy="4204233"/>
          </a:xfrm>
        </p:grpSpPr>
        <p:sp>
          <p:nvSpPr>
            <p:cNvPr id="49" name="Rectangle: Rounded Corners 5">
              <a:extLst>
                <a:ext uri="{FF2B5EF4-FFF2-40B4-BE49-F238E27FC236}">
                  <a16:creationId xmlns:a16="http://schemas.microsoft.com/office/drawing/2014/main" id="{C34095A1-203B-E5D8-BE84-1597186D9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201" y="1436688"/>
              <a:ext cx="5065828" cy="4047889"/>
            </a:xfrm>
            <a:prstGeom prst="roundRect">
              <a:avLst>
                <a:gd name="adj" fmla="val 9976"/>
              </a:avLst>
            </a:prstGeom>
            <a:ln w="15875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957" tIns="110218" rIns="146957" bIns="1102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685828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C17165-4A71-2C1E-FE1C-C5EF993FA2DE}"/>
                </a:ext>
              </a:extLst>
            </p:cNvPr>
            <p:cNvSpPr txBox="1"/>
            <p:nvPr/>
          </p:nvSpPr>
          <p:spPr>
            <a:xfrm>
              <a:off x="747054" y="1280344"/>
              <a:ext cx="4098038" cy="307777"/>
            </a:xfrm>
            <a:prstGeom prst="rect">
              <a:avLst/>
            </a:prstGeom>
            <a:solidFill>
              <a:srgbClr val="091F2C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8DC8E8"/>
                      </a:gs>
                      <a:gs pos="80000">
                        <a:srgbClr val="49C5B1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Model Context Protocol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AC7B4F-6568-DF8A-F168-86D516A38CF7}"/>
                </a:ext>
              </a:extLst>
            </p:cNvPr>
            <p:cNvSpPr txBox="1"/>
            <p:nvPr/>
          </p:nvSpPr>
          <p:spPr>
            <a:xfrm>
              <a:off x="906305" y="1770728"/>
              <a:ext cx="4368339" cy="34470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Model Context Protocol (MCP) is quickly becoming the standard for integrating Tools (external data sources) with Agents.</a:t>
              </a: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MCP utilizes a client-host-server architecture built upon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JSON-RPC 2.0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for messaging (a type of API).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Communication between clients and servers occurs over defined transport layers, primarily:</a:t>
              </a: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stdio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: Standard input/output, suitable for efficient communication when the client and server run on the same machine.</a:t>
              </a: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 with Server-Sent Events (SSE):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Uses HTTP POST for client-to-server messages and SSE for server-to-client messages, enabling communication over networks, including remote servers.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7FCB37-E794-33CF-3C62-76700479DC57}"/>
              </a:ext>
            </a:extLst>
          </p:cNvPr>
          <p:cNvGrpSpPr/>
          <p:nvPr/>
        </p:nvGrpSpPr>
        <p:grpSpPr>
          <a:xfrm>
            <a:off x="6830180" y="2478954"/>
            <a:ext cx="5065828" cy="3705514"/>
            <a:chOff x="584201" y="2820386"/>
            <a:chExt cx="5065828" cy="3705514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CF85D42-698C-DBCB-0962-ED11BE0F4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201" y="2976730"/>
              <a:ext cx="5065828" cy="3549170"/>
            </a:xfrm>
            <a:prstGeom prst="roundRect">
              <a:avLst>
                <a:gd name="adj" fmla="val 9976"/>
              </a:avLst>
            </a:prstGeom>
            <a:ln w="15875" cap="rnd">
              <a:solidFill>
                <a:srgbClr val="3A495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957" tIns="110218" rIns="146957" bIns="11021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685828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4046F-7032-4A1A-1F62-6CD53C0879A0}"/>
                </a:ext>
              </a:extLst>
            </p:cNvPr>
            <p:cNvSpPr txBox="1"/>
            <p:nvPr/>
          </p:nvSpPr>
          <p:spPr>
            <a:xfrm>
              <a:off x="747054" y="2820386"/>
              <a:ext cx="3976970" cy="307777"/>
            </a:xfrm>
            <a:prstGeom prst="rect">
              <a:avLst/>
            </a:prstGeom>
            <a:solidFill>
              <a:srgbClr val="091F2C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71600" algn="l"/>
                </a:tabLst>
                <a:defRPr/>
              </a:pPr>
              <a:r>
                <a:rPr kumimoji="0" lang="en-US" sz="20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D59ED7"/>
                      </a:gs>
                      <a:gs pos="80000">
                        <a:srgbClr val="8DC8E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API Management (APIM/C)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528AE5-AF00-BF59-0DE4-36506A4AB0EB}"/>
                </a:ext>
              </a:extLst>
            </p:cNvPr>
            <p:cNvSpPr txBox="1"/>
            <p:nvPr/>
          </p:nvSpPr>
          <p:spPr>
            <a:xfrm>
              <a:off x="906305" y="3294245"/>
              <a:ext cx="4560844" cy="32316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By treating MCP server endpoints as other backend APIs, organizations can apply familiar governance, security, and operational controls.</a:t>
              </a: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With MCP adoption, the need for robust management of these backend services will intensify. </a:t>
              </a: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API Management retains a vital role in governing these underlying assets:</a:t>
              </a:r>
            </a:p>
            <a:p>
              <a:pPr marL="742933" lvl="1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Applying security controls to protect the backend resources</a:t>
              </a:r>
            </a:p>
            <a:p>
              <a:pPr marL="742933" lvl="1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Ensuring reliability</a:t>
              </a:r>
            </a:p>
            <a:p>
              <a:pPr marL="742933" lvl="1" indent="-285750"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Effective monitoring and troubleshooting with tracing requests and context flow</a:t>
              </a:r>
            </a:p>
            <a:p>
              <a:pPr marL="285750" marR="0" lvl="0" indent="-2857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0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CE79-1A75-BC61-B7E1-BC79B710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9">
            <a:extLst>
              <a:ext uri="{FF2B5EF4-FFF2-40B4-BE49-F238E27FC236}">
                <a16:creationId xmlns:a16="http://schemas.microsoft.com/office/drawing/2014/main" id="{DC75DE1D-A422-2162-2A0C-0FAB2E1D9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27800" y="2019219"/>
            <a:ext cx="3340201" cy="2931105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1DB0C1-6443-15F7-47FD-01AC79E6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Expose Existing APIs as MCP Servers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54E2A-B363-E948-55D2-672711B9D2EC}"/>
              </a:ext>
            </a:extLst>
          </p:cNvPr>
          <p:cNvSpPr txBox="1"/>
          <p:nvPr/>
        </p:nvSpPr>
        <p:spPr>
          <a:xfrm>
            <a:off x="10196713" y="504399"/>
            <a:ext cx="1412675" cy="459600"/>
          </a:xfrm>
          <a:prstGeom prst="roundRect">
            <a:avLst>
              <a:gd name="adj" fmla="val 15591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lin ang="10800000" scaled="1"/>
            <a:tileRect/>
          </a:gradFill>
        </p:spPr>
        <p:txBody>
          <a:bodyPr wrap="square" lIns="183696" tIns="36739" rIns="183696" bIns="73479" rtlCol="0">
            <a:spAutoFit/>
          </a:bodyPr>
          <a:lstStyle/>
          <a:p>
            <a:pPr lvl="0"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CA" sz="2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 pitchFamily="34" charset="0"/>
              </a:rPr>
              <a:t>Preview</a:t>
            </a:r>
          </a:p>
        </p:txBody>
      </p:sp>
      <p:sp>
        <p:nvSpPr>
          <p:cNvPr id="6" name="Arrow: Bent 45">
            <a:extLst>
              <a:ext uri="{FF2B5EF4-FFF2-40B4-BE49-F238E27FC236}">
                <a16:creationId xmlns:a16="http://schemas.microsoft.com/office/drawing/2014/main" id="{F5889A60-3DCE-137F-1AB8-D17D16267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209545" y="218503"/>
            <a:ext cx="4271999" cy="6708369"/>
          </a:xfrm>
          <a:custGeom>
            <a:avLst/>
            <a:gdLst>
              <a:gd name="connsiteX0" fmla="*/ 0 w 4261839"/>
              <a:gd name="connsiteY0" fmla="*/ 6561046 h 6561046"/>
              <a:gd name="connsiteX1" fmla="*/ 0 w 4261839"/>
              <a:gd name="connsiteY1" fmla="*/ 206316 h 6561046"/>
              <a:gd name="connsiteX2" fmla="*/ 206316 w 4261839"/>
              <a:gd name="connsiteY2" fmla="*/ 0 h 6561046"/>
              <a:gd name="connsiteX3" fmla="*/ 3196379 w 4261839"/>
              <a:gd name="connsiteY3" fmla="*/ 0 h 6561046"/>
              <a:gd name="connsiteX4" fmla="*/ 3196379 w 4261839"/>
              <a:gd name="connsiteY4" fmla="*/ 0 h 6561046"/>
              <a:gd name="connsiteX5" fmla="*/ 4261839 w 4261839"/>
              <a:gd name="connsiteY5" fmla="*/ 0 h 6561046"/>
              <a:gd name="connsiteX6" fmla="*/ 3196379 w 4261839"/>
              <a:gd name="connsiteY6" fmla="*/ 0 h 6561046"/>
              <a:gd name="connsiteX7" fmla="*/ 3196379 w 4261839"/>
              <a:gd name="connsiteY7" fmla="*/ 0 h 6561046"/>
              <a:gd name="connsiteX8" fmla="*/ 206316 w 4261839"/>
              <a:gd name="connsiteY8" fmla="*/ 0 h 6561046"/>
              <a:gd name="connsiteX9" fmla="*/ 0 w 4261839"/>
              <a:gd name="connsiteY9" fmla="*/ 206316 h 6561046"/>
              <a:gd name="connsiteX10" fmla="*/ 0 w 4261839"/>
              <a:gd name="connsiteY10" fmla="*/ 6561046 h 6561046"/>
              <a:gd name="connsiteX0" fmla="*/ 0 w 4271999"/>
              <a:gd name="connsiteY0" fmla="*/ 6708369 h 6708369"/>
              <a:gd name="connsiteX1" fmla="*/ 10160 w 4271999"/>
              <a:gd name="connsiteY1" fmla="*/ 206316 h 6708369"/>
              <a:gd name="connsiteX2" fmla="*/ 216476 w 4271999"/>
              <a:gd name="connsiteY2" fmla="*/ 0 h 6708369"/>
              <a:gd name="connsiteX3" fmla="*/ 3206539 w 4271999"/>
              <a:gd name="connsiteY3" fmla="*/ 0 h 6708369"/>
              <a:gd name="connsiteX4" fmla="*/ 3206539 w 4271999"/>
              <a:gd name="connsiteY4" fmla="*/ 0 h 6708369"/>
              <a:gd name="connsiteX5" fmla="*/ 4271999 w 4271999"/>
              <a:gd name="connsiteY5" fmla="*/ 0 h 6708369"/>
              <a:gd name="connsiteX6" fmla="*/ 3206539 w 4271999"/>
              <a:gd name="connsiteY6" fmla="*/ 0 h 6708369"/>
              <a:gd name="connsiteX7" fmla="*/ 3206539 w 4271999"/>
              <a:gd name="connsiteY7" fmla="*/ 0 h 6708369"/>
              <a:gd name="connsiteX8" fmla="*/ 216476 w 4271999"/>
              <a:gd name="connsiteY8" fmla="*/ 0 h 6708369"/>
              <a:gd name="connsiteX9" fmla="*/ 10160 w 4271999"/>
              <a:gd name="connsiteY9" fmla="*/ 206316 h 6708369"/>
              <a:gd name="connsiteX10" fmla="*/ 0 w 4271999"/>
              <a:gd name="connsiteY10" fmla="*/ 6708369 h 670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1999" h="6708369">
                <a:moveTo>
                  <a:pt x="0" y="6708369"/>
                </a:moveTo>
                <a:cubicBezTo>
                  <a:pt x="0" y="4590126"/>
                  <a:pt x="10160" y="2324559"/>
                  <a:pt x="10160" y="206316"/>
                </a:cubicBezTo>
                <a:cubicBezTo>
                  <a:pt x="10160" y="92371"/>
                  <a:pt x="102531" y="0"/>
                  <a:pt x="216476" y="0"/>
                </a:cubicBezTo>
                <a:lnTo>
                  <a:pt x="3206539" y="0"/>
                </a:lnTo>
                <a:lnTo>
                  <a:pt x="3206539" y="0"/>
                </a:lnTo>
                <a:lnTo>
                  <a:pt x="4271999" y="0"/>
                </a:lnTo>
                <a:lnTo>
                  <a:pt x="3206539" y="0"/>
                </a:lnTo>
                <a:lnTo>
                  <a:pt x="3206539" y="0"/>
                </a:lnTo>
                <a:lnTo>
                  <a:pt x="216476" y="0"/>
                </a:lnTo>
                <a:cubicBezTo>
                  <a:pt x="102531" y="0"/>
                  <a:pt x="10160" y="92371"/>
                  <a:pt x="10160" y="206316"/>
                </a:cubicBezTo>
                <a:cubicBezTo>
                  <a:pt x="6773" y="2373667"/>
                  <a:pt x="3387" y="4541018"/>
                  <a:pt x="0" y="6708369"/>
                </a:cubicBezTo>
                <a:close/>
              </a:path>
            </a:pathLst>
          </a:cu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55D145CE-BA90-BFB2-C61F-227107D5C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66565" y="1962968"/>
            <a:ext cx="718552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B8889ED4-50BB-39AC-F90B-AF0D79DB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310085" y="1688877"/>
            <a:ext cx="4270037" cy="5490744"/>
          </a:xfrm>
          <a:prstGeom prst="bentArrow">
            <a:avLst>
              <a:gd name="adj1" fmla="val 25000"/>
              <a:gd name="adj2" fmla="val 0"/>
              <a:gd name="adj3" fmla="val 25000"/>
              <a:gd name="adj4" fmla="val 2503"/>
            </a:avLst>
          </a:pr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D4423B-CAFE-88EB-86E6-5AA7A2F2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3511561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2F0621-7257-DC61-5E8B-5A3266C2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1835031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0078D4"/>
                </a:gs>
                <a:gs pos="79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8CB7F3-99C5-0C86-F14A-0C66B5925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5091837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F4364C"/>
                </a:gs>
                <a:gs pos="81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ED00BE10-6651-F994-36AB-23E81D58B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26041" y="2288041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00923AF-264D-C700-6DCE-38861BDDA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68001" y="5702267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MCP Clients</a:t>
            </a: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E61F57F9-2A2C-0DCE-B38D-136999DA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25" idx="1"/>
          </p:cNvCxnSpPr>
          <p:nvPr/>
        </p:nvCxnSpPr>
        <p:spPr>
          <a:xfrm>
            <a:off x="3318100" y="5570349"/>
            <a:ext cx="1188933" cy="0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ysDot"/>
            <a:round/>
            <a:tailEnd type="arrow" w="lg" len="sm"/>
          </a:ln>
          <a:effectLst/>
        </p:spPr>
      </p:cxnSp>
      <p:sp>
        <p:nvSpPr>
          <p:cNvPr id="325" name="Rectangle: Rounded Corners 36">
            <a:extLst>
              <a:ext uri="{FF2B5EF4-FFF2-40B4-BE49-F238E27FC236}">
                <a16:creationId xmlns:a16="http://schemas.microsoft.com/office/drawing/2014/main" id="{9597DF65-7750-58C9-8E80-036E1C783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7033" y="5212812"/>
            <a:ext cx="1820296" cy="715074"/>
          </a:xfrm>
          <a:prstGeom prst="roundRect">
            <a:avLst>
              <a:gd name="adj" fmla="val 5865"/>
            </a:avLst>
          </a:prstGeom>
          <a:ln w="1905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69FCF-5BA9-4D80-8B5A-B9104DE33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8" y="2859480"/>
            <a:ext cx="1027553" cy="5492269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2A280-0874-B595-752E-151A93C5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8" y="1279205"/>
            <a:ext cx="1027553" cy="5492269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C936C-07B0-6E00-6B63-89B8EC5E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7" y="-397326"/>
            <a:ext cx="1027553" cy="5492270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AD9B6E77-389E-CFB7-37C6-9B1D240039C4}"/>
              </a:ext>
            </a:extLst>
          </p:cNvPr>
          <p:cNvSpPr txBox="1"/>
          <p:nvPr/>
        </p:nvSpPr>
        <p:spPr>
          <a:xfrm>
            <a:off x="7119876" y="2071810"/>
            <a:ext cx="45905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Expose any APIM-managed REST API as a remote MCP server (SSE &amp; </a:t>
            </a:r>
            <a:r>
              <a:rPr lang="en-US" sz="1800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Streamable</a:t>
            </a: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HTTP)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5CE620E-2061-8EED-ECD7-A89A1F2F293F}"/>
              </a:ext>
            </a:extLst>
          </p:cNvPr>
          <p:cNvSpPr txBox="1"/>
          <p:nvPr/>
        </p:nvSpPr>
        <p:spPr>
          <a:xfrm>
            <a:off x="7119875" y="3748340"/>
            <a:ext cx="46520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Quickly transform existing data into tools usable by LLMs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D879452-D4A9-6A13-BE3C-9D364A8B9CD2}"/>
              </a:ext>
            </a:extLst>
          </p:cNvPr>
          <p:cNvSpPr txBox="1"/>
          <p:nvPr/>
        </p:nvSpPr>
        <p:spPr>
          <a:xfrm>
            <a:off x="7119875" y="5328615"/>
            <a:ext cx="50424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 governance, flexibility, and scalability with API Management policies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100000">
                    <a:srgbClr val="49C5B1"/>
                  </a:gs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438C1-A820-78EA-467E-09AA4F2D66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94648" y="6341955"/>
            <a:ext cx="12312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 pitchFamily="34" charset="0"/>
              </a:rPr>
              <a:t>Blog 📃</a:t>
            </a:r>
            <a:endParaRPr kumimoji="0" lang="en-US" sz="1200" b="0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13BFA9-2649-6211-85E4-E3B38E781902}"/>
              </a:ext>
            </a:extLst>
          </p:cNvPr>
          <p:cNvSpPr txBox="1"/>
          <p:nvPr/>
        </p:nvSpPr>
        <p:spPr>
          <a:xfrm>
            <a:off x="594648" y="6563035"/>
            <a:ext cx="2551446" cy="169277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aka.ms/</a:t>
            </a:r>
            <a:r>
              <a:rPr kumimoji="0" lang="en-US" sz="1100" b="0" i="0" u="none" strike="noStrike" kern="1200" cap="none" spc="0" normalizeH="0" baseline="0" noProof="0" err="1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apimdocs</a:t>
            </a:r>
            <a:r>
              <a:rPr kumimoji="0" lang="en-US" sz="11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100" b="0" i="0" u="none" strike="noStrike" kern="1200" cap="none" spc="0" normalizeH="0" baseline="0" noProof="0" err="1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exportmcp</a:t>
            </a:r>
            <a:endParaRPr kumimoji="0" lang="en-US" sz="1100" b="0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8" name="Picture 2" descr="Home - OpenAPI Initiative">
            <a:extLst>
              <a:ext uri="{FF2B5EF4-FFF2-40B4-BE49-F238E27FC236}">
                <a16:creationId xmlns:a16="http://schemas.microsoft.com/office/drawing/2014/main" id="{D2EF8F2A-AAEE-F0A0-0465-3D6E910D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9" y="2836197"/>
            <a:ext cx="386702" cy="38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611DF88-48D1-7A7E-D922-BE42DDAEC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1170" y="2630564"/>
            <a:ext cx="720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OpenAPI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D7AC9B-C243-C010-A786-B7E782DE16CA}"/>
              </a:ext>
            </a:extLst>
          </p:cNvPr>
          <p:cNvGrpSpPr/>
          <p:nvPr/>
        </p:nvGrpSpPr>
        <p:grpSpPr>
          <a:xfrm>
            <a:off x="4781804" y="5317882"/>
            <a:ext cx="1270754" cy="324809"/>
            <a:chOff x="4857109" y="4247907"/>
            <a:chExt cx="1270754" cy="324809"/>
          </a:xfrm>
        </p:grpSpPr>
        <p:pic>
          <p:nvPicPr>
            <p:cNvPr id="57" name="Picture 4" descr="Visual Studio Code - Wikipedia">
              <a:extLst>
                <a:ext uri="{FF2B5EF4-FFF2-40B4-BE49-F238E27FC236}">
                  <a16:creationId xmlns:a16="http://schemas.microsoft.com/office/drawing/2014/main" id="{4C2C0DBF-C363-2AE5-7BCD-8756FE82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227" y="4247907"/>
              <a:ext cx="324809" cy="32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5750DE-2397-0121-AAF2-F520868A4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345" y="4271506"/>
              <a:ext cx="316518" cy="277611"/>
            </a:xfrm>
            <a:prstGeom prst="rect">
              <a:avLst/>
            </a:prstGeom>
          </p:spPr>
        </p:pic>
        <p:pic>
          <p:nvPicPr>
            <p:cNvPr id="59" name="Picture 20" descr="Claude AI Icon image for Free Download">
              <a:extLst>
                <a:ext uri="{FF2B5EF4-FFF2-40B4-BE49-F238E27FC236}">
                  <a16:creationId xmlns:a16="http://schemas.microsoft.com/office/drawing/2014/main" id="{2406653F-DBEB-D797-4A7D-1D8A6EA6A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109" y="4247907"/>
              <a:ext cx="324809" cy="32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C447040-2D03-B6F4-845D-3DD4F25F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66825" y="2511118"/>
            <a:ext cx="88582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-5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spc="-50">
                <a:ln w="3175">
                  <a:noFill/>
                </a:ln>
                <a:solidFill>
                  <a:srgbClr val="FFFFFF"/>
                </a:solidFill>
                <a:latin typeface="Segoe UI Semibold" panose="020B0702040204020203" pitchFamily="34" charset="0"/>
                <a:cs typeface="Segoe UI" pitchFamily="34" charset="0"/>
              </a:rPr>
              <a:t>Deploy</a:t>
            </a:r>
            <a:endParaRPr kumimoji="0" lang="en-US" sz="1300" b="0" i="0" u="none" strike="noStrike" kern="1200" cap="none" spc="-5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E6B332E5-1DA0-BAC9-CF31-4A25945D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70110" y="2980110"/>
            <a:ext cx="1279254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ectangle: Rounded Corners 36">
            <a:extLst>
              <a:ext uri="{FF2B5EF4-FFF2-40B4-BE49-F238E27FC236}">
                <a16:creationId xmlns:a16="http://schemas.microsoft.com/office/drawing/2014/main" id="{8C141A39-284D-8F18-0CA7-D4BFBC7DB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36" y="2612053"/>
            <a:ext cx="747268" cy="715074"/>
          </a:xfrm>
          <a:prstGeom prst="roundRect">
            <a:avLst>
              <a:gd name="adj" fmla="val 5865"/>
            </a:avLst>
          </a:prstGeom>
          <a:ln w="1905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EB0409AD-5226-6034-6554-921CC693E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37921" y="2687102"/>
            <a:ext cx="1740781" cy="586016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144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3C1349BB-8C55-02A3-8EF5-FBA8BA1D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25951" y="2857000"/>
            <a:ext cx="1164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APIs</a:t>
            </a:r>
          </a:p>
        </p:txBody>
      </p:sp>
      <p:sp>
        <p:nvSpPr>
          <p:cNvPr id="328" name="Rectangle: Rounded Corners 327">
            <a:extLst>
              <a:ext uri="{FF2B5EF4-FFF2-40B4-BE49-F238E27FC236}">
                <a16:creationId xmlns:a16="http://schemas.microsoft.com/office/drawing/2014/main" id="{B6157C6D-FE62-6DC2-2782-E2FE50C7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37921" y="3790342"/>
            <a:ext cx="1740781" cy="586016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144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22E25B78-6E57-2FAC-7BC5-760353C66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28911" y="3922140"/>
            <a:ext cx="1164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MCPs</a:t>
            </a:r>
          </a:p>
        </p:txBody>
      </p:sp>
      <p:sp>
        <p:nvSpPr>
          <p:cNvPr id="330" name="Rectangle: Rounded Corners 329">
            <a:extLst>
              <a:ext uri="{FF2B5EF4-FFF2-40B4-BE49-F238E27FC236}">
                <a16:creationId xmlns:a16="http://schemas.microsoft.com/office/drawing/2014/main" id="{D9CD8A04-2240-303A-8862-E27DF197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72196" y="4255052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Policies</a:t>
            </a:r>
          </a:p>
        </p:txBody>
      </p:sp>
      <p:pic>
        <p:nvPicPr>
          <p:cNvPr id="331" name="Picture 10" descr="MCP (Model Context Protocol) Logo Fr... · LobeHub">
            <a:extLst>
              <a:ext uri="{FF2B5EF4-FFF2-40B4-BE49-F238E27FC236}">
                <a16:creationId xmlns:a16="http://schemas.microsoft.com/office/drawing/2014/main" id="{39B70067-213C-1795-8B8B-A090F090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87" y="3952695"/>
            <a:ext cx="219828" cy="21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308A3F1D-3C93-3775-F267-FFDA30C1D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72196" y="4648972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Tools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6C57C1ED-1304-69AC-206A-93643B40B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64021" y="3386357"/>
            <a:ext cx="88582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Expose</a:t>
            </a: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5AE32AF5-36A2-AF29-BC1B-6994872C1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 flipV="1">
            <a:off x="3128311" y="3520932"/>
            <a:ext cx="360000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12EBD57E-1CD4-CB59-5233-CC35B5D6F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25783" y="4956273"/>
            <a:ext cx="0" cy="614076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ysDot"/>
            <a:round/>
            <a:tailEnd type="none"/>
          </a:ln>
          <a:effectLst/>
        </p:spPr>
      </p:cxnSp>
      <p:sp>
        <p:nvSpPr>
          <p:cNvPr id="322" name="Oval 321">
            <a:extLst>
              <a:ext uri="{FF2B5EF4-FFF2-40B4-BE49-F238E27FC236}">
                <a16:creationId xmlns:a16="http://schemas.microsoft.com/office/drawing/2014/main" id="{F08676A3-664B-DC61-507A-A1734E2A6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318100" y="496292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861CFD11-C6A1-A637-65B6-55C28ED80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318100" y="4964391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2BB960-69A4-E3DB-90DF-35E650EE3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3376" y="1741276"/>
            <a:ext cx="569290" cy="539420"/>
          </a:xfrm>
          <a:prstGeom prst="rect">
            <a:avLst/>
          </a:prstGeom>
        </p:spPr>
      </p:pic>
      <p:sp>
        <p:nvSpPr>
          <p:cNvPr id="8" name="Rectangle: Rounded Corners 2">
            <a:extLst>
              <a:ext uri="{FF2B5EF4-FFF2-40B4-BE49-F238E27FC236}">
                <a16:creationId xmlns:a16="http://schemas.microsoft.com/office/drawing/2014/main" id="{7B6A4BC6-01B8-EE26-FBB6-7F3A4F57B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4648" y="5332667"/>
            <a:ext cx="916316" cy="916812"/>
          </a:xfrm>
          <a:prstGeom prst="roundRect">
            <a:avLst>
              <a:gd name="adj" fmla="val 10473"/>
            </a:avLst>
          </a:prstGeom>
          <a:solidFill>
            <a:schemeClr val="tx1"/>
          </a:solidFill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86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uk-UA" sz="1050" b="1" i="0" u="none" strike="noStrike" kern="1200" cap="none" spc="0" normalizeH="0" baseline="0" noProof="0">
              <a:ln>
                <a:noFill/>
              </a:ln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6" name="Picture 15" descr="A qr code with black dots&#10;&#10;AI-generated content may be incorrect.">
            <a:extLst>
              <a:ext uri="{FF2B5EF4-FFF2-40B4-BE49-F238E27FC236}">
                <a16:creationId xmlns:a16="http://schemas.microsoft.com/office/drawing/2014/main" id="{BBDCF9AA-D25A-44AF-4AD5-334411AB9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09" y="5356176"/>
            <a:ext cx="869794" cy="8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6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-1.48148E-6 C 3.54167E-6 0.02755 3.54167E-6 0.05648 3.54167E-6 0.08611 L 0.14909 0.08611 L 0.14909 0.08796 " pathEditMode="relative" rAng="0" ptsTypes="AAAA">
                                      <p:cBhvr>
                                        <p:cTn id="19" dur="1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37" grpId="0"/>
      <p:bldP spid="3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A973-F01C-C47B-666C-06C81FF0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36">
            <a:extLst>
              <a:ext uri="{FF2B5EF4-FFF2-40B4-BE49-F238E27FC236}">
                <a16:creationId xmlns:a16="http://schemas.microsoft.com/office/drawing/2014/main" id="{1BBE23F7-1BA0-E6EC-CFDE-1E4616B0C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633" y="2753963"/>
            <a:ext cx="992050" cy="1870126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0DB65-3883-E082-81DA-B50CC03A0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489" y="2810337"/>
            <a:ext cx="11523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2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 Clients</a:t>
            </a:r>
          </a:p>
        </p:txBody>
      </p:sp>
      <p:pic>
        <p:nvPicPr>
          <p:cNvPr id="23" name="Picture 18" descr="Microsoft Copilot Studio Reviews - 2025">
            <a:extLst>
              <a:ext uri="{FF2B5EF4-FFF2-40B4-BE49-F238E27FC236}">
                <a16:creationId xmlns:a16="http://schemas.microsoft.com/office/drawing/2014/main" id="{3B7A7757-B802-59C5-F70D-29E13062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4" y="3107938"/>
            <a:ext cx="355915" cy="3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Visual Studio Code Svg Preview - Printable Forms Free Online">
            <a:extLst>
              <a:ext uri="{FF2B5EF4-FFF2-40B4-BE49-F238E27FC236}">
                <a16:creationId xmlns:a16="http://schemas.microsoft.com/office/drawing/2014/main" id="{C71C2880-7594-5E49-9195-4EA52CAB3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44" y="3598446"/>
            <a:ext cx="355915" cy="3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AB5437-88F7-4ADF-E1CA-EC74F645C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344" y="4085074"/>
            <a:ext cx="355915" cy="285892"/>
          </a:xfrm>
          <a:prstGeom prst="rect">
            <a:avLst/>
          </a:prstGeom>
        </p:spPr>
      </p:pic>
      <p:sp>
        <p:nvSpPr>
          <p:cNvPr id="10" name="Rectangle: Rounded Corners 29">
            <a:extLst>
              <a:ext uri="{FF2B5EF4-FFF2-40B4-BE49-F238E27FC236}">
                <a16:creationId xmlns:a16="http://schemas.microsoft.com/office/drawing/2014/main" id="{28ED4E48-9AF8-8C54-7DF0-67CB2F5E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3504" y="1830732"/>
            <a:ext cx="3340201" cy="3134193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4EF37-CE10-3FED-A372-03A7C735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Protect your remote MCP Servers</a:t>
            </a:r>
          </a:p>
        </p:txBody>
      </p:sp>
      <p:sp>
        <p:nvSpPr>
          <p:cNvPr id="6" name="Arrow: Bent 45">
            <a:extLst>
              <a:ext uri="{FF2B5EF4-FFF2-40B4-BE49-F238E27FC236}">
                <a16:creationId xmlns:a16="http://schemas.microsoft.com/office/drawing/2014/main" id="{AE34DABC-EF74-C5D7-04A1-EA8E9589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209545" y="218503"/>
            <a:ext cx="4271999" cy="6708369"/>
          </a:xfrm>
          <a:custGeom>
            <a:avLst/>
            <a:gdLst>
              <a:gd name="connsiteX0" fmla="*/ 0 w 4261839"/>
              <a:gd name="connsiteY0" fmla="*/ 6561046 h 6561046"/>
              <a:gd name="connsiteX1" fmla="*/ 0 w 4261839"/>
              <a:gd name="connsiteY1" fmla="*/ 206316 h 6561046"/>
              <a:gd name="connsiteX2" fmla="*/ 206316 w 4261839"/>
              <a:gd name="connsiteY2" fmla="*/ 0 h 6561046"/>
              <a:gd name="connsiteX3" fmla="*/ 3196379 w 4261839"/>
              <a:gd name="connsiteY3" fmla="*/ 0 h 6561046"/>
              <a:gd name="connsiteX4" fmla="*/ 3196379 w 4261839"/>
              <a:gd name="connsiteY4" fmla="*/ 0 h 6561046"/>
              <a:gd name="connsiteX5" fmla="*/ 4261839 w 4261839"/>
              <a:gd name="connsiteY5" fmla="*/ 0 h 6561046"/>
              <a:gd name="connsiteX6" fmla="*/ 3196379 w 4261839"/>
              <a:gd name="connsiteY6" fmla="*/ 0 h 6561046"/>
              <a:gd name="connsiteX7" fmla="*/ 3196379 w 4261839"/>
              <a:gd name="connsiteY7" fmla="*/ 0 h 6561046"/>
              <a:gd name="connsiteX8" fmla="*/ 206316 w 4261839"/>
              <a:gd name="connsiteY8" fmla="*/ 0 h 6561046"/>
              <a:gd name="connsiteX9" fmla="*/ 0 w 4261839"/>
              <a:gd name="connsiteY9" fmla="*/ 206316 h 6561046"/>
              <a:gd name="connsiteX10" fmla="*/ 0 w 4261839"/>
              <a:gd name="connsiteY10" fmla="*/ 6561046 h 6561046"/>
              <a:gd name="connsiteX0" fmla="*/ 0 w 4271999"/>
              <a:gd name="connsiteY0" fmla="*/ 6708369 h 6708369"/>
              <a:gd name="connsiteX1" fmla="*/ 10160 w 4271999"/>
              <a:gd name="connsiteY1" fmla="*/ 206316 h 6708369"/>
              <a:gd name="connsiteX2" fmla="*/ 216476 w 4271999"/>
              <a:gd name="connsiteY2" fmla="*/ 0 h 6708369"/>
              <a:gd name="connsiteX3" fmla="*/ 3206539 w 4271999"/>
              <a:gd name="connsiteY3" fmla="*/ 0 h 6708369"/>
              <a:gd name="connsiteX4" fmla="*/ 3206539 w 4271999"/>
              <a:gd name="connsiteY4" fmla="*/ 0 h 6708369"/>
              <a:gd name="connsiteX5" fmla="*/ 4271999 w 4271999"/>
              <a:gd name="connsiteY5" fmla="*/ 0 h 6708369"/>
              <a:gd name="connsiteX6" fmla="*/ 3206539 w 4271999"/>
              <a:gd name="connsiteY6" fmla="*/ 0 h 6708369"/>
              <a:gd name="connsiteX7" fmla="*/ 3206539 w 4271999"/>
              <a:gd name="connsiteY7" fmla="*/ 0 h 6708369"/>
              <a:gd name="connsiteX8" fmla="*/ 216476 w 4271999"/>
              <a:gd name="connsiteY8" fmla="*/ 0 h 6708369"/>
              <a:gd name="connsiteX9" fmla="*/ 10160 w 4271999"/>
              <a:gd name="connsiteY9" fmla="*/ 206316 h 6708369"/>
              <a:gd name="connsiteX10" fmla="*/ 0 w 4271999"/>
              <a:gd name="connsiteY10" fmla="*/ 6708369 h 670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1999" h="6708369">
                <a:moveTo>
                  <a:pt x="0" y="6708369"/>
                </a:moveTo>
                <a:cubicBezTo>
                  <a:pt x="0" y="4590126"/>
                  <a:pt x="10160" y="2324559"/>
                  <a:pt x="10160" y="206316"/>
                </a:cubicBezTo>
                <a:cubicBezTo>
                  <a:pt x="10160" y="92371"/>
                  <a:pt x="102531" y="0"/>
                  <a:pt x="216476" y="0"/>
                </a:cubicBezTo>
                <a:lnTo>
                  <a:pt x="3206539" y="0"/>
                </a:lnTo>
                <a:lnTo>
                  <a:pt x="3206539" y="0"/>
                </a:lnTo>
                <a:lnTo>
                  <a:pt x="4271999" y="0"/>
                </a:lnTo>
                <a:lnTo>
                  <a:pt x="3206539" y="0"/>
                </a:lnTo>
                <a:lnTo>
                  <a:pt x="3206539" y="0"/>
                </a:lnTo>
                <a:lnTo>
                  <a:pt x="216476" y="0"/>
                </a:lnTo>
                <a:cubicBezTo>
                  <a:pt x="102531" y="0"/>
                  <a:pt x="10160" y="92371"/>
                  <a:pt x="10160" y="206316"/>
                </a:cubicBezTo>
                <a:cubicBezTo>
                  <a:pt x="6773" y="2373667"/>
                  <a:pt x="3387" y="4541018"/>
                  <a:pt x="0" y="6708369"/>
                </a:cubicBezTo>
                <a:close/>
              </a:path>
            </a:pathLst>
          </a:cu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0E254432-1BB8-AEA8-2DC9-B1BCF009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310085" y="1688877"/>
            <a:ext cx="4270037" cy="5490744"/>
          </a:xfrm>
          <a:prstGeom prst="bentArrow">
            <a:avLst>
              <a:gd name="adj1" fmla="val 25000"/>
              <a:gd name="adj2" fmla="val 0"/>
              <a:gd name="adj3" fmla="val 25000"/>
              <a:gd name="adj4" fmla="val 2503"/>
            </a:avLst>
          </a:pr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714E7-B51F-8BDF-3331-F48896332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3507751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3FC9F7-A230-AAA4-EC8A-0A752C7B0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1831221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0078D4"/>
                </a:gs>
                <a:gs pos="79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D772A0-63F7-759E-CF38-8CA4FCCB7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8" y="1279205"/>
            <a:ext cx="1027553" cy="5492269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2DFD1-081F-C01C-2006-9B3D0E9EB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7" y="-397326"/>
            <a:ext cx="1027553" cy="5492270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A23630DF-9020-B99F-B34E-3F872A81C0D4}"/>
              </a:ext>
            </a:extLst>
          </p:cNvPr>
          <p:cNvSpPr txBox="1"/>
          <p:nvPr/>
        </p:nvSpPr>
        <p:spPr>
          <a:xfrm>
            <a:off x="7119876" y="2071810"/>
            <a:ext cx="45905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remote MCP servers with Azure Functions/ Azure Container Apps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E38453-D256-CAB1-DD46-E6B042781EBB}"/>
              </a:ext>
            </a:extLst>
          </p:cNvPr>
          <p:cNvSpPr txBox="1"/>
          <p:nvPr/>
        </p:nvSpPr>
        <p:spPr>
          <a:xfrm>
            <a:off x="7119875" y="3748340"/>
            <a:ext cx="46520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 and secure your remote MCP server endpoints with Azure API Management</a:t>
            </a:r>
          </a:p>
        </p:txBody>
      </p:sp>
      <p:sp>
        <p:nvSpPr>
          <p:cNvPr id="8" name="Rectangle: Rounded Corners 2">
            <a:extLst>
              <a:ext uri="{FF2B5EF4-FFF2-40B4-BE49-F238E27FC236}">
                <a16:creationId xmlns:a16="http://schemas.microsoft.com/office/drawing/2014/main" id="{1EC4721C-1487-B7B2-A910-84436DD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4648" y="4983422"/>
            <a:ext cx="916316" cy="916812"/>
          </a:xfrm>
          <a:prstGeom prst="roundRect">
            <a:avLst>
              <a:gd name="adj" fmla="val 10473"/>
            </a:avLst>
          </a:prstGeom>
          <a:solidFill>
            <a:schemeClr val="tx1"/>
          </a:solidFill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86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uk-UA" sz="1050" b="1" i="0" u="none" strike="noStrike" kern="1200" cap="none" spc="0" normalizeH="0" baseline="0" noProof="0">
              <a:ln>
                <a:noFill/>
              </a:ln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64E1C-C1F9-7489-F94F-A38CA3161B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94648" y="5991996"/>
            <a:ext cx="12312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 pitchFamily="34" charset="0"/>
              </a:rPr>
              <a:t>Sample</a:t>
            </a:r>
            <a:endParaRPr kumimoji="0" lang="en-US" sz="1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6FD8E-C515-5C51-BF3C-9403520C32BA}"/>
              </a:ext>
            </a:extLst>
          </p:cNvPr>
          <p:cNvSpPr txBox="1"/>
          <p:nvPr/>
        </p:nvSpPr>
        <p:spPr>
          <a:xfrm>
            <a:off x="594648" y="6213076"/>
            <a:ext cx="2551446" cy="169277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100" dirty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aka.ms/</a:t>
            </a:r>
            <a:r>
              <a:rPr lang="en-US" sz="1100" dirty="0" err="1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mcp</a:t>
            </a:r>
            <a:r>
              <a:rPr lang="en-US" sz="1100" dirty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-remote-</a:t>
            </a:r>
            <a:r>
              <a:rPr lang="en-US" sz="1100" dirty="0" err="1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apim</a:t>
            </a:r>
            <a:r>
              <a:rPr lang="en-US" sz="1100" dirty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-auth</a:t>
            </a:r>
            <a:endParaRPr kumimoji="0" lang="en-US" sz="11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33BE8-F5D0-E145-105F-B75D2DCC8910}"/>
              </a:ext>
            </a:extLst>
          </p:cNvPr>
          <p:cNvSpPr txBox="1"/>
          <p:nvPr/>
        </p:nvSpPr>
        <p:spPr>
          <a:xfrm>
            <a:off x="8890001" y="504399"/>
            <a:ext cx="2719388" cy="459600"/>
          </a:xfrm>
          <a:prstGeom prst="roundRect">
            <a:avLst>
              <a:gd name="adj" fmla="val 15591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lin ang="10800000" scaled="1"/>
            <a:tileRect/>
          </a:gradFill>
        </p:spPr>
        <p:txBody>
          <a:bodyPr wrap="square" lIns="183696" tIns="36739" rIns="183696" bIns="73479" rtlCol="0"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CA" sz="20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Generally Available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80C27B-8173-DE2D-BCCA-E94127A9D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11038" y="1813228"/>
            <a:ext cx="718552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3C35EA-9350-55D7-B6C0-129A00C75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78563" y="2712197"/>
            <a:ext cx="1838054" cy="451187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80CC5-2413-F442-4010-9B2736937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70514" y="2138301"/>
            <a:ext cx="336454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Azure API Management</a:t>
            </a:r>
          </a:p>
        </p:txBody>
      </p:sp>
      <p:sp>
        <p:nvSpPr>
          <p:cNvPr id="26" name="Rectangle: Rounded Corners 36">
            <a:extLst>
              <a:ext uri="{FF2B5EF4-FFF2-40B4-BE49-F238E27FC236}">
                <a16:creationId xmlns:a16="http://schemas.microsoft.com/office/drawing/2014/main" id="{74ED083F-ADE0-3A7B-7E51-B79A803DF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37718" y="2916667"/>
            <a:ext cx="1660190" cy="1111749"/>
          </a:xfrm>
          <a:prstGeom prst="roundRect">
            <a:avLst>
              <a:gd name="adj" fmla="val 5865"/>
            </a:avLst>
          </a:prstGeom>
          <a:ln w="1905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3D19A8E-C28A-9FE8-EC68-A624810D4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25208" y="3162076"/>
            <a:ext cx="2653034" cy="1126050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2215A8-3DCE-CF62-A599-699C4A19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85710" y="3580394"/>
            <a:ext cx="215084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2000" spc="-50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/>
              </a:rPr>
              <a:t>Safety Policies</a:t>
            </a:r>
            <a:endParaRPr kumimoji="0" lang="en-US" sz="2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80DBFD-8354-E6F5-76FE-4526E159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26472" y="2017688"/>
            <a:ext cx="1593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Microsoft Entra ID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46812BF6-71F7-1AD1-E363-0EC15657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342345" y="3598446"/>
            <a:ext cx="483531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9ACC09F-53B7-0170-81ED-A549F352C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42345" y="3348308"/>
            <a:ext cx="481727" cy="4617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E1AEFEFE-33D6-FE69-2CBB-EBAE73CA0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82083" y="3041712"/>
            <a:ext cx="15934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MCP servers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8335C1E-60A2-C21A-75BD-D136E310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08601" y="4756143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Azure Monitor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9D3962C5-3E25-8219-CF79-BDC0827FF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42442" y="4304415"/>
            <a:ext cx="0" cy="400958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ysDot"/>
            <a:round/>
            <a:tailEnd type="none"/>
          </a:ln>
          <a:effectLst/>
        </p:spPr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CF135790-873F-33B1-A035-1B76111E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28772" y="4725698"/>
            <a:ext cx="1301352" cy="0"/>
          </a:xfrm>
          <a:prstGeom prst="straightConnector1">
            <a:avLst/>
          </a:prstGeom>
          <a:noFill/>
          <a:ln w="25400" cap="flat" cmpd="sng" algn="ctr">
            <a:solidFill>
              <a:sysClr val="window" lastClr="FFFFFF"/>
            </a:solidFill>
            <a:prstDash val="sysDot"/>
            <a:round/>
            <a:tailEnd type="arrow" w="lg" len="sm"/>
          </a:ln>
          <a:effectLst/>
        </p:spPr>
      </p:cxnSp>
      <p:sp>
        <p:nvSpPr>
          <p:cNvPr id="303" name="Oval 302">
            <a:extLst>
              <a:ext uri="{FF2B5EF4-FFF2-40B4-BE49-F238E27FC236}">
                <a16:creationId xmlns:a16="http://schemas.microsoft.com/office/drawing/2014/main" id="{9FFCD2C8-4391-6A25-B285-01AF15904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328772" y="4553172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304" name="Picture 2">
            <a:extLst>
              <a:ext uri="{FF2B5EF4-FFF2-40B4-BE49-F238E27FC236}">
                <a16:creationId xmlns:a16="http://schemas.microsoft.com/office/drawing/2014/main" id="{438412C7-B37E-8169-3B9E-476DF3685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84" y="4310987"/>
            <a:ext cx="759679" cy="3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6">
            <a:extLst>
              <a:ext uri="{FF2B5EF4-FFF2-40B4-BE49-F238E27FC236}">
                <a16:creationId xmlns:a16="http://schemas.microsoft.com/office/drawing/2014/main" id="{14663E65-0D63-CD04-6775-415EE33C8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83" y="4329668"/>
            <a:ext cx="389467" cy="38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" name="Rectangle: Rounded Corners 36">
            <a:extLst>
              <a:ext uri="{FF2B5EF4-FFF2-40B4-BE49-F238E27FC236}">
                <a16:creationId xmlns:a16="http://schemas.microsoft.com/office/drawing/2014/main" id="{007509CA-08DE-16B9-D27F-9774B2299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1756" y="4266688"/>
            <a:ext cx="1552050" cy="715074"/>
          </a:xfrm>
          <a:prstGeom prst="roundRect">
            <a:avLst>
              <a:gd name="adj" fmla="val 5865"/>
            </a:avLst>
          </a:prstGeom>
          <a:ln w="1905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B64C4688-77AF-FC14-8EC8-FAB8FF396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81828" y="4223047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Logs &amp; Metrics</a:t>
            </a: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F68D50E3-51F0-32A3-61FC-55EB50F3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328772" y="4554639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309" name="Picture 4">
            <a:extLst>
              <a:ext uri="{FF2B5EF4-FFF2-40B4-BE49-F238E27FC236}">
                <a16:creationId xmlns:a16="http://schemas.microsoft.com/office/drawing/2014/main" id="{47438DF8-B574-4B6D-FC1F-0D274F7D8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6" y="4107465"/>
            <a:ext cx="385722" cy="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569D0554-9FD1-6E8B-24C8-4296673F4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44301" y="2277432"/>
            <a:ext cx="447023" cy="447021"/>
          </a:xfrm>
          <a:prstGeom prst="rect">
            <a:avLst/>
          </a:prstGeom>
        </p:spPr>
      </p:pic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161F3451-6480-0894-6C0D-2DBE07200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04567" y="3658473"/>
            <a:ext cx="481727" cy="4617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Oval 400">
            <a:extLst>
              <a:ext uri="{FF2B5EF4-FFF2-40B4-BE49-F238E27FC236}">
                <a16:creationId xmlns:a16="http://schemas.microsoft.com/office/drawing/2014/main" id="{2BB3331B-CB16-1941-BEEF-ACC33DF1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0555" y="3634211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D59DFF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C3CE4C54-95BE-09AB-C3D6-A953CE81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907" y="3640462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0078D4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42F10492-B988-F217-E0C6-FF0BA1F65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907" y="3650510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0078D4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10FC622E-0DD4-55FB-D279-B20BA4FC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0555" y="3639235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D59DFF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77418704-BF5C-5F8B-B0FC-6DDF17CC7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1435" y="364285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FB90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E22ABB65-8F58-9272-A7CF-009B379C3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6459" y="364285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FB90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4977F2C9-1525-5DE0-900F-A841F22A8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0555" y="3644259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D59DFF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7C8BC14A-7076-AA81-3618-59E350D7C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6459" y="3637830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FB90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2C95D761-E6B0-224E-DAFD-AE35D40B1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3226" y="362681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F4364C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B6A3245B-BDE1-8113-6881-B22AF5C8B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907" y="3645486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88900">
              <a:srgbClr val="0078D4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rgbClr val="000000"/>
              </a:solidFill>
              <a:latin typeface="Aptos" panose="0211000402020202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CAA710-A52C-2F51-AE6F-E358479FEC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9659" y="1579389"/>
            <a:ext cx="569290" cy="539420"/>
          </a:xfrm>
          <a:prstGeom prst="rect">
            <a:avLst/>
          </a:prstGeom>
        </p:spPr>
      </p:pic>
      <p:pic>
        <p:nvPicPr>
          <p:cNvPr id="3" name="Picture 8" descr="Azure Functions: Overview and Common Use Cases - RevDeBug">
            <a:extLst>
              <a:ext uri="{FF2B5EF4-FFF2-40B4-BE49-F238E27FC236}">
                <a16:creationId xmlns:a16="http://schemas.microsoft.com/office/drawing/2014/main" id="{E03B8344-9EB1-C5C8-B0AC-3DE9053A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35" y="3468106"/>
            <a:ext cx="378284" cy="2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zure Container Apps - Visual Studio Marketplace">
            <a:extLst>
              <a:ext uri="{FF2B5EF4-FFF2-40B4-BE49-F238E27FC236}">
                <a16:creationId xmlns:a16="http://schemas.microsoft.com/office/drawing/2014/main" id="{CD7FFCCE-4863-4A23-02A9-A2618DBAD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95" y="3439424"/>
            <a:ext cx="279197" cy="2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E8470F-47DF-DA3D-D562-C8DA661F00F7}"/>
              </a:ext>
            </a:extLst>
          </p:cNvPr>
          <p:cNvCxnSpPr>
            <a:endCxn id="21" idx="0"/>
          </p:cNvCxnSpPr>
          <p:nvPr/>
        </p:nvCxnSpPr>
        <p:spPr>
          <a:xfrm rot="10800000" flipV="1">
            <a:off x="585659" y="2507171"/>
            <a:ext cx="4730959" cy="246791"/>
          </a:xfrm>
          <a:prstGeom prst="bentConnector2">
            <a:avLst/>
          </a:prstGeom>
          <a:ln w="12700" cap="rnd">
            <a:solidFill>
              <a:schemeClr val="tx1"/>
            </a:solidFill>
            <a:prstDash val="dash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qr code with black dots&#10;&#10;AI-generated content may be incorrect.">
            <a:extLst>
              <a:ext uri="{FF2B5EF4-FFF2-40B4-BE49-F238E27FC236}">
                <a16:creationId xmlns:a16="http://schemas.microsoft.com/office/drawing/2014/main" id="{B07F7428-E52A-5BF9-C751-CB75518A64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756" y="5028176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69 C 0.00013 0.0081 0.00013 0.01574 0.00013 0.02361 L 0.14922 0.02361 L 0.14922 0.02407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91 0 L 0.20638 -0.00324 L 0.22253 -0.00718 L 0.22813 -0.00833 L 0.35196 -0.1752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87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1.11111E-6 L 0.22422 0.00046 L 0.35091 0.0122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9" y="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0416 L 0.22904 -0.00324 L 0.26367 -0.0125 L 0.3556 -0.0201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-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26 0.00046 L 0.22865 -0.00255 L 0.34532 -0.18172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-91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0.00024 L 0.20508 0.00024 L 0.25847 -0.01944 L 0.3461 -0.03912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-19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6 L 0.21472 0.00232 L 0.34011 -0.05578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5" y="-26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52 0.00394 L 0.21511 0.003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7" grpId="0" animBg="1"/>
      <p:bldP spid="40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E57EF-1182-15D0-824B-144BADA4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95E16-B330-99F7-79AA-A3907270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Private MCP Registry for Organizations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3DB8A-4A0A-5905-5571-E9ED141A9535}"/>
              </a:ext>
            </a:extLst>
          </p:cNvPr>
          <p:cNvSpPr txBox="1"/>
          <p:nvPr/>
        </p:nvSpPr>
        <p:spPr>
          <a:xfrm>
            <a:off x="10196713" y="504399"/>
            <a:ext cx="1412675" cy="459600"/>
          </a:xfrm>
          <a:prstGeom prst="roundRect">
            <a:avLst>
              <a:gd name="adj" fmla="val 15591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lin ang="10800000" scaled="1"/>
            <a:tileRect/>
          </a:gradFill>
        </p:spPr>
        <p:txBody>
          <a:bodyPr wrap="square" lIns="183696" tIns="36739" rIns="183696" bIns="73479" rtlCol="0">
            <a:spAutoFit/>
          </a:bodyPr>
          <a:lstStyle/>
          <a:p>
            <a:pPr lvl="0"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CA" sz="2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 pitchFamily="34" charset="0"/>
              </a:rPr>
              <a:t>Preview</a:t>
            </a:r>
          </a:p>
        </p:txBody>
      </p:sp>
      <p:sp>
        <p:nvSpPr>
          <p:cNvPr id="6" name="Arrow: Bent 45">
            <a:extLst>
              <a:ext uri="{FF2B5EF4-FFF2-40B4-BE49-F238E27FC236}">
                <a16:creationId xmlns:a16="http://schemas.microsoft.com/office/drawing/2014/main" id="{5B118AA4-949F-2D60-3D32-A7FD1AE1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209545" y="218503"/>
            <a:ext cx="4271999" cy="6708369"/>
          </a:xfrm>
          <a:custGeom>
            <a:avLst/>
            <a:gdLst>
              <a:gd name="connsiteX0" fmla="*/ 0 w 4261839"/>
              <a:gd name="connsiteY0" fmla="*/ 6561046 h 6561046"/>
              <a:gd name="connsiteX1" fmla="*/ 0 w 4261839"/>
              <a:gd name="connsiteY1" fmla="*/ 206316 h 6561046"/>
              <a:gd name="connsiteX2" fmla="*/ 206316 w 4261839"/>
              <a:gd name="connsiteY2" fmla="*/ 0 h 6561046"/>
              <a:gd name="connsiteX3" fmla="*/ 3196379 w 4261839"/>
              <a:gd name="connsiteY3" fmla="*/ 0 h 6561046"/>
              <a:gd name="connsiteX4" fmla="*/ 3196379 w 4261839"/>
              <a:gd name="connsiteY4" fmla="*/ 0 h 6561046"/>
              <a:gd name="connsiteX5" fmla="*/ 4261839 w 4261839"/>
              <a:gd name="connsiteY5" fmla="*/ 0 h 6561046"/>
              <a:gd name="connsiteX6" fmla="*/ 3196379 w 4261839"/>
              <a:gd name="connsiteY6" fmla="*/ 0 h 6561046"/>
              <a:gd name="connsiteX7" fmla="*/ 3196379 w 4261839"/>
              <a:gd name="connsiteY7" fmla="*/ 0 h 6561046"/>
              <a:gd name="connsiteX8" fmla="*/ 206316 w 4261839"/>
              <a:gd name="connsiteY8" fmla="*/ 0 h 6561046"/>
              <a:gd name="connsiteX9" fmla="*/ 0 w 4261839"/>
              <a:gd name="connsiteY9" fmla="*/ 206316 h 6561046"/>
              <a:gd name="connsiteX10" fmla="*/ 0 w 4261839"/>
              <a:gd name="connsiteY10" fmla="*/ 6561046 h 6561046"/>
              <a:gd name="connsiteX0" fmla="*/ 0 w 4271999"/>
              <a:gd name="connsiteY0" fmla="*/ 6708369 h 6708369"/>
              <a:gd name="connsiteX1" fmla="*/ 10160 w 4271999"/>
              <a:gd name="connsiteY1" fmla="*/ 206316 h 6708369"/>
              <a:gd name="connsiteX2" fmla="*/ 216476 w 4271999"/>
              <a:gd name="connsiteY2" fmla="*/ 0 h 6708369"/>
              <a:gd name="connsiteX3" fmla="*/ 3206539 w 4271999"/>
              <a:gd name="connsiteY3" fmla="*/ 0 h 6708369"/>
              <a:gd name="connsiteX4" fmla="*/ 3206539 w 4271999"/>
              <a:gd name="connsiteY4" fmla="*/ 0 h 6708369"/>
              <a:gd name="connsiteX5" fmla="*/ 4271999 w 4271999"/>
              <a:gd name="connsiteY5" fmla="*/ 0 h 6708369"/>
              <a:gd name="connsiteX6" fmla="*/ 3206539 w 4271999"/>
              <a:gd name="connsiteY6" fmla="*/ 0 h 6708369"/>
              <a:gd name="connsiteX7" fmla="*/ 3206539 w 4271999"/>
              <a:gd name="connsiteY7" fmla="*/ 0 h 6708369"/>
              <a:gd name="connsiteX8" fmla="*/ 216476 w 4271999"/>
              <a:gd name="connsiteY8" fmla="*/ 0 h 6708369"/>
              <a:gd name="connsiteX9" fmla="*/ 10160 w 4271999"/>
              <a:gd name="connsiteY9" fmla="*/ 206316 h 6708369"/>
              <a:gd name="connsiteX10" fmla="*/ 0 w 4271999"/>
              <a:gd name="connsiteY10" fmla="*/ 6708369 h 670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1999" h="6708369">
                <a:moveTo>
                  <a:pt x="0" y="6708369"/>
                </a:moveTo>
                <a:cubicBezTo>
                  <a:pt x="0" y="4590126"/>
                  <a:pt x="10160" y="2324559"/>
                  <a:pt x="10160" y="206316"/>
                </a:cubicBezTo>
                <a:cubicBezTo>
                  <a:pt x="10160" y="92371"/>
                  <a:pt x="102531" y="0"/>
                  <a:pt x="216476" y="0"/>
                </a:cubicBezTo>
                <a:lnTo>
                  <a:pt x="3206539" y="0"/>
                </a:lnTo>
                <a:lnTo>
                  <a:pt x="3206539" y="0"/>
                </a:lnTo>
                <a:lnTo>
                  <a:pt x="4271999" y="0"/>
                </a:lnTo>
                <a:lnTo>
                  <a:pt x="3206539" y="0"/>
                </a:lnTo>
                <a:lnTo>
                  <a:pt x="3206539" y="0"/>
                </a:lnTo>
                <a:lnTo>
                  <a:pt x="216476" y="0"/>
                </a:lnTo>
                <a:cubicBezTo>
                  <a:pt x="102531" y="0"/>
                  <a:pt x="10160" y="92371"/>
                  <a:pt x="10160" y="206316"/>
                </a:cubicBezTo>
                <a:cubicBezTo>
                  <a:pt x="6773" y="2373667"/>
                  <a:pt x="3387" y="4541018"/>
                  <a:pt x="0" y="6708369"/>
                </a:cubicBezTo>
                <a:close/>
              </a:path>
            </a:pathLst>
          </a:cu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D1ED7E01-9FD0-EE31-4FCE-0B09C66C0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7310085" y="1688877"/>
            <a:ext cx="4270037" cy="5490744"/>
          </a:xfrm>
          <a:prstGeom prst="bentArrow">
            <a:avLst>
              <a:gd name="adj1" fmla="val 25000"/>
              <a:gd name="adj2" fmla="val 0"/>
              <a:gd name="adj3" fmla="val 25000"/>
              <a:gd name="adj4" fmla="val 2503"/>
            </a:avLst>
          </a:pr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B8A49-0EA1-0C24-90A5-0AF3BE959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3511561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560596-14CA-970C-34C3-118E8CED9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1835031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0078D4"/>
                </a:gs>
                <a:gs pos="79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DC7F37-E3DD-07C9-DAF8-5C1B3222E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699733" y="5091837"/>
            <a:ext cx="1" cy="1027553"/>
          </a:xfrm>
          <a:prstGeom prst="line">
            <a:avLst/>
          </a:prstGeom>
          <a:ln w="50800" cap="rnd">
            <a:gradFill flip="none" rotWithShape="1">
              <a:gsLst>
                <a:gs pos="0">
                  <a:srgbClr val="F4364C"/>
                </a:gs>
                <a:gs pos="81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0F1592-B702-3048-0097-65063F949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8" y="2859480"/>
            <a:ext cx="1027553" cy="5492269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B75D-0DFF-1C2D-0133-3558288F8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8" y="1279205"/>
            <a:ext cx="1027553" cy="5492269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AB821-288A-584C-8398-C107235FE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rot="5400000">
            <a:off x="8932087" y="-397326"/>
            <a:ext cx="1027553" cy="5492270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>
              <a:alpha val="10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CC2E959-EA10-E1F0-0E3E-D49BA55207A3}"/>
              </a:ext>
            </a:extLst>
          </p:cNvPr>
          <p:cNvSpPr txBox="1"/>
          <p:nvPr/>
        </p:nvSpPr>
        <p:spPr>
          <a:xfrm>
            <a:off x="7119875" y="1925053"/>
            <a:ext cx="492378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APIC Free no time restriction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APIC Standard included with APIM Standard &amp; Premium SKUs for no additional charge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87E1B2B-9614-DF06-86CF-DE2384BF4083}"/>
              </a:ext>
            </a:extLst>
          </p:cNvPr>
          <p:cNvSpPr txBox="1"/>
          <p:nvPr/>
        </p:nvSpPr>
        <p:spPr>
          <a:xfrm>
            <a:off x="7119875" y="3748340"/>
            <a:ext cx="46520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 MCP Discovery and Consumption across the Enterprise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12FDA01-39DC-17A3-8B9F-89411AA8E964}"/>
              </a:ext>
            </a:extLst>
          </p:cNvPr>
          <p:cNvSpPr txBox="1"/>
          <p:nvPr/>
        </p:nvSpPr>
        <p:spPr>
          <a:xfrm>
            <a:off x="7119875" y="5328615"/>
            <a:ext cx="50424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Expose your MCP servers to GitHub Copilot in VS code and Copilot Studio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100000">
                    <a:srgbClr val="49C5B1"/>
                  </a:gs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1" name="Rectangle: Rounded Corners 29">
            <a:extLst>
              <a:ext uri="{FF2B5EF4-FFF2-40B4-BE49-F238E27FC236}">
                <a16:creationId xmlns:a16="http://schemas.microsoft.com/office/drawing/2014/main" id="{69134F86-7390-2DC8-FECC-932E054D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26479" y="1740118"/>
            <a:ext cx="4844254" cy="4094174"/>
          </a:xfrm>
          <a:prstGeom prst="roundRect">
            <a:avLst>
              <a:gd name="adj" fmla="val 7113"/>
            </a:avLst>
          </a:prstGeom>
          <a:noFill/>
          <a:ln w="12700" cap="flat" cmpd="sng" algn="ctr">
            <a:gradFill>
              <a:gsLst>
                <a:gs pos="59000">
                  <a:srgbClr val="2E404B"/>
                </a:gs>
                <a:gs pos="100000">
                  <a:srgbClr val="2E404B"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D9C4B7C-3E5B-608A-6ECE-7649A1CE2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042849" y="2016093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Azure API Center</a:t>
            </a:r>
          </a:p>
        </p:txBody>
      </p:sp>
      <p:sp>
        <p:nvSpPr>
          <p:cNvPr id="360" name="Rectangle: Rounded Corners 36">
            <a:extLst>
              <a:ext uri="{FF2B5EF4-FFF2-40B4-BE49-F238E27FC236}">
                <a16:creationId xmlns:a16="http://schemas.microsoft.com/office/drawing/2014/main" id="{D2B9DF2B-ABBB-B8C8-8199-6CC8697B5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211" y="2624015"/>
            <a:ext cx="1170344" cy="91151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5201CA24-FBE3-6038-3CFA-7F9F8405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529704" y="2016093"/>
            <a:ext cx="302835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Azure API Management</a:t>
            </a:r>
          </a:p>
        </p:txBody>
      </p:sp>
      <p:sp>
        <p:nvSpPr>
          <p:cNvPr id="363" name="Rectangle: Rounded Corners 362">
            <a:extLst>
              <a:ext uri="{FF2B5EF4-FFF2-40B4-BE49-F238E27FC236}">
                <a16:creationId xmlns:a16="http://schemas.microsoft.com/office/drawing/2014/main" id="{6E6DC150-EE11-3A90-C2F6-858A1859504D}"/>
              </a:ext>
            </a:extLst>
          </p:cNvPr>
          <p:cNvSpPr/>
          <p:nvPr/>
        </p:nvSpPr>
        <p:spPr bwMode="auto">
          <a:xfrm>
            <a:off x="2846253" y="1691020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err="1">
              <a:solidFill>
                <a:srgbClr val="091F2C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7751E4A7-28EC-B332-1617-3304ABEC3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39555" y="2814647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Deploy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7674149B-3A5C-9858-25BE-C71EBB13FE87}"/>
              </a:ext>
            </a:extLst>
          </p:cNvPr>
          <p:cNvCxnSpPr>
            <a:cxnSpLocks/>
          </p:cNvCxnSpPr>
          <p:nvPr/>
        </p:nvCxnSpPr>
        <p:spPr>
          <a:xfrm>
            <a:off x="1526700" y="3086971"/>
            <a:ext cx="620677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2943CA1-4065-5FAF-6956-DFE66F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4186" y="2661029"/>
            <a:ext cx="11523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2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1</a:t>
            </a:r>
            <a:r>
              <a:rPr lang="en-US" sz="1200" spc="-50" baseline="3000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st</a:t>
            </a:r>
            <a:r>
              <a:rPr lang="en-US" sz="12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 Party MCPs</a:t>
            </a:r>
          </a:p>
        </p:txBody>
      </p:sp>
      <p:pic>
        <p:nvPicPr>
          <p:cNvPr id="368" name="Picture 8" descr="Azure Functions: Overview and Common Use Cases - RevDeBug">
            <a:extLst>
              <a:ext uri="{FF2B5EF4-FFF2-40B4-BE49-F238E27FC236}">
                <a16:creationId xmlns:a16="http://schemas.microsoft.com/office/drawing/2014/main" id="{34B28A76-EE7B-2249-2DBF-DA159CC6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42" y="3070803"/>
            <a:ext cx="378284" cy="2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10" descr="Azure Container Apps - Visual Studio Marketplace">
            <a:extLst>
              <a:ext uri="{FF2B5EF4-FFF2-40B4-BE49-F238E27FC236}">
                <a16:creationId xmlns:a16="http://schemas.microsoft.com/office/drawing/2014/main" id="{74795190-E951-9EA3-DCF4-DA019213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2" y="3042121"/>
            <a:ext cx="279197" cy="2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97242AC7-5DA7-56D5-C012-C46D2320F425}"/>
              </a:ext>
            </a:extLst>
          </p:cNvPr>
          <p:cNvSpPr/>
          <p:nvPr/>
        </p:nvSpPr>
        <p:spPr>
          <a:xfrm>
            <a:off x="2479664" y="2739377"/>
            <a:ext cx="1740781" cy="1274168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9232C447-F594-BF54-6426-0B2A119470F1}"/>
              </a:ext>
            </a:extLst>
          </p:cNvPr>
          <p:cNvGrpSpPr/>
          <p:nvPr/>
        </p:nvGrpSpPr>
        <p:grpSpPr>
          <a:xfrm>
            <a:off x="3013901" y="2890522"/>
            <a:ext cx="755793" cy="200055"/>
            <a:chOff x="-1389926" y="-166821"/>
            <a:chExt cx="755793" cy="200055"/>
          </a:xfrm>
        </p:grpSpPr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29D97A51-E545-C8A6-6785-FDF29016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-1351493" y="-166821"/>
              <a:ext cx="71736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-5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  <a:cs typeface="Segoe UI" pitchFamily="34" charset="0"/>
                </a:rPr>
                <a:t>MCPs</a:t>
              </a:r>
            </a:p>
          </p:txBody>
        </p:sp>
        <p:pic>
          <p:nvPicPr>
            <p:cNvPr id="373" name="Picture 10" descr="MCP (Model Context Protocol) Logo Fr... · LobeHub">
              <a:extLst>
                <a:ext uri="{FF2B5EF4-FFF2-40B4-BE49-F238E27FC236}">
                  <a16:creationId xmlns:a16="http://schemas.microsoft.com/office/drawing/2014/main" id="{AB81E94A-74E8-7031-A5B4-C9617C9C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9926" y="-140070"/>
              <a:ext cx="154594" cy="15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4" name="Rectangle: Rounded Corners 373">
            <a:extLst>
              <a:ext uri="{FF2B5EF4-FFF2-40B4-BE49-F238E27FC236}">
                <a16:creationId xmlns:a16="http://schemas.microsoft.com/office/drawing/2014/main" id="{E62C7FBF-6153-C89D-775B-DCAA0D1A9B8D}"/>
              </a:ext>
            </a:extLst>
          </p:cNvPr>
          <p:cNvSpPr/>
          <p:nvPr/>
        </p:nvSpPr>
        <p:spPr>
          <a:xfrm>
            <a:off x="2683575" y="3207994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72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</a:t>
            </a:r>
          </a:p>
        </p:txBody>
      </p:sp>
      <p:sp>
        <p:nvSpPr>
          <p:cNvPr id="375" name="Rectangle: Rounded Corners 374">
            <a:extLst>
              <a:ext uri="{FF2B5EF4-FFF2-40B4-BE49-F238E27FC236}">
                <a16:creationId xmlns:a16="http://schemas.microsoft.com/office/drawing/2014/main" id="{4EA981B0-644F-5814-F044-A7D712C61110}"/>
              </a:ext>
            </a:extLst>
          </p:cNvPr>
          <p:cNvSpPr/>
          <p:nvPr/>
        </p:nvSpPr>
        <p:spPr>
          <a:xfrm>
            <a:off x="2334884" y="2602217"/>
            <a:ext cx="1740781" cy="1274168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05F47BBC-AD24-2F71-AE33-C51BE46C7C4B}"/>
              </a:ext>
            </a:extLst>
          </p:cNvPr>
          <p:cNvGrpSpPr/>
          <p:nvPr/>
        </p:nvGrpSpPr>
        <p:grpSpPr>
          <a:xfrm>
            <a:off x="2869121" y="2753362"/>
            <a:ext cx="755793" cy="200055"/>
            <a:chOff x="-1389926" y="-166821"/>
            <a:chExt cx="755793" cy="200055"/>
          </a:xfrm>
        </p:grpSpPr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EE6CF0D1-33EF-D9B6-DE80-0A0242E1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-1351493" y="-166821"/>
              <a:ext cx="71736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-5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  <a:cs typeface="Segoe UI" pitchFamily="34" charset="0"/>
                </a:rPr>
                <a:t>MCPs</a:t>
              </a:r>
            </a:p>
          </p:txBody>
        </p:sp>
        <p:pic>
          <p:nvPicPr>
            <p:cNvPr id="378" name="Picture 10" descr="MCP (Model Context Protocol) Logo Fr... · LobeHub">
              <a:extLst>
                <a:ext uri="{FF2B5EF4-FFF2-40B4-BE49-F238E27FC236}">
                  <a16:creationId xmlns:a16="http://schemas.microsoft.com/office/drawing/2014/main" id="{EDD056D8-6519-5D59-E5FC-E0F60220A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9926" y="-140070"/>
              <a:ext cx="154594" cy="15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9" name="Rectangle: Rounded Corners 378">
            <a:extLst>
              <a:ext uri="{FF2B5EF4-FFF2-40B4-BE49-F238E27FC236}">
                <a16:creationId xmlns:a16="http://schemas.microsoft.com/office/drawing/2014/main" id="{9DA971A7-A65E-707D-BCAC-832DFE9E1EAA}"/>
              </a:ext>
            </a:extLst>
          </p:cNvPr>
          <p:cNvSpPr/>
          <p:nvPr/>
        </p:nvSpPr>
        <p:spPr>
          <a:xfrm>
            <a:off x="2538795" y="3070834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72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</a:t>
            </a:r>
          </a:p>
        </p:txBody>
      </p:sp>
      <p:sp>
        <p:nvSpPr>
          <p:cNvPr id="380" name="Rectangle: Rounded Corners 379">
            <a:extLst>
              <a:ext uri="{FF2B5EF4-FFF2-40B4-BE49-F238E27FC236}">
                <a16:creationId xmlns:a16="http://schemas.microsoft.com/office/drawing/2014/main" id="{8D6958C6-D784-BB1A-5FA5-87366A891190}"/>
              </a:ext>
            </a:extLst>
          </p:cNvPr>
          <p:cNvSpPr/>
          <p:nvPr/>
        </p:nvSpPr>
        <p:spPr>
          <a:xfrm>
            <a:off x="2182484" y="2449817"/>
            <a:ext cx="1740781" cy="1274168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5D8551F8-377E-A6F3-EC63-E64DDD688557}"/>
              </a:ext>
            </a:extLst>
          </p:cNvPr>
          <p:cNvGrpSpPr/>
          <p:nvPr/>
        </p:nvGrpSpPr>
        <p:grpSpPr>
          <a:xfrm>
            <a:off x="2716721" y="2600962"/>
            <a:ext cx="755793" cy="200055"/>
            <a:chOff x="-1389926" y="-166821"/>
            <a:chExt cx="755793" cy="200055"/>
          </a:xfrm>
        </p:grpSpPr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FA10B574-9F17-6C62-FAD3-DC15DCEE9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-1351493" y="-166821"/>
              <a:ext cx="71736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-5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  <a:cs typeface="Segoe UI" pitchFamily="34" charset="0"/>
                </a:rPr>
                <a:t>MCPs</a:t>
              </a:r>
            </a:p>
          </p:txBody>
        </p:sp>
        <p:pic>
          <p:nvPicPr>
            <p:cNvPr id="383" name="Picture 10" descr="MCP (Model Context Protocol) Logo Fr... · LobeHub">
              <a:extLst>
                <a:ext uri="{FF2B5EF4-FFF2-40B4-BE49-F238E27FC236}">
                  <a16:creationId xmlns:a16="http://schemas.microsoft.com/office/drawing/2014/main" id="{7577B464-4A91-F588-4A40-7A27F97A7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9926" y="-140070"/>
              <a:ext cx="154594" cy="15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DD437351-3CF9-0BF1-9306-E6005D10C30F}"/>
              </a:ext>
            </a:extLst>
          </p:cNvPr>
          <p:cNvSpPr/>
          <p:nvPr/>
        </p:nvSpPr>
        <p:spPr>
          <a:xfrm>
            <a:off x="2386395" y="2918434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72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</a:t>
            </a:r>
          </a:p>
        </p:txBody>
      </p:sp>
      <p:sp>
        <p:nvSpPr>
          <p:cNvPr id="385" name="Rectangle: Rounded Corners 384">
            <a:extLst>
              <a:ext uri="{FF2B5EF4-FFF2-40B4-BE49-F238E27FC236}">
                <a16:creationId xmlns:a16="http://schemas.microsoft.com/office/drawing/2014/main" id="{19B5242A-792C-3C27-C0AA-9AC3160DF808}"/>
              </a:ext>
            </a:extLst>
          </p:cNvPr>
          <p:cNvSpPr/>
          <p:nvPr/>
        </p:nvSpPr>
        <p:spPr>
          <a:xfrm>
            <a:off x="2386394" y="3325641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B304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72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Logs &amp; Metrics</a:t>
            </a:r>
          </a:p>
        </p:txBody>
      </p:sp>
      <p:sp>
        <p:nvSpPr>
          <p:cNvPr id="386" name="Rectangle: Rounded Corners 385">
            <a:extLst>
              <a:ext uri="{FF2B5EF4-FFF2-40B4-BE49-F238E27FC236}">
                <a16:creationId xmlns:a16="http://schemas.microsoft.com/office/drawing/2014/main" id="{F9C213B9-709C-CE1C-7FE5-E0A6B38C34AA}"/>
              </a:ext>
            </a:extLst>
          </p:cNvPr>
          <p:cNvSpPr/>
          <p:nvPr/>
        </p:nvSpPr>
        <p:spPr bwMode="auto">
          <a:xfrm>
            <a:off x="5369114" y="1673915"/>
            <a:ext cx="386936" cy="10355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err="1">
              <a:solidFill>
                <a:srgbClr val="091F2C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7" name="Picture 4" descr="Azure API Center - Visual Studio Marketplace">
            <a:extLst>
              <a:ext uri="{FF2B5EF4-FFF2-40B4-BE49-F238E27FC236}">
                <a16:creationId xmlns:a16="http://schemas.microsoft.com/office/drawing/2014/main" id="{443EABE6-E0C0-7EC1-E6B1-B707ABAB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055" y="1563787"/>
            <a:ext cx="412236" cy="4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8" name="Rectangle: Rounded Corners 387">
            <a:extLst>
              <a:ext uri="{FF2B5EF4-FFF2-40B4-BE49-F238E27FC236}">
                <a16:creationId xmlns:a16="http://schemas.microsoft.com/office/drawing/2014/main" id="{B0B5433A-493E-15D1-FEB7-0C04AC89EA10}"/>
              </a:ext>
            </a:extLst>
          </p:cNvPr>
          <p:cNvSpPr/>
          <p:nvPr/>
        </p:nvSpPr>
        <p:spPr>
          <a:xfrm>
            <a:off x="4856746" y="3701838"/>
            <a:ext cx="1449023" cy="1274168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B41F510C-B8EE-E2D2-3553-77608789A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002696" y="3751383"/>
            <a:ext cx="120242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 Registry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1ECFFA28-CADA-8608-A710-B4290EEC3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99134" y="4092007"/>
            <a:ext cx="71736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1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247E78FA-896A-ACC5-13C7-5DFF8AB41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99134" y="4252027"/>
            <a:ext cx="71736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1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67EA1754-EDB0-95C6-B09F-7F5CBCE8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99134" y="4412047"/>
            <a:ext cx="71736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1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59FE84CA-47AB-1F61-9DBF-35485B925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99134" y="4572067"/>
            <a:ext cx="71736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1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5D1841FF-8104-B111-0D4B-69113171A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99134" y="4732087"/>
            <a:ext cx="71736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1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….</a:t>
            </a:r>
          </a:p>
        </p:txBody>
      </p:sp>
      <p:cxnSp>
        <p:nvCxnSpPr>
          <p:cNvPr id="396" name="Connector: Elbow 395">
            <a:extLst>
              <a:ext uri="{FF2B5EF4-FFF2-40B4-BE49-F238E27FC236}">
                <a16:creationId xmlns:a16="http://schemas.microsoft.com/office/drawing/2014/main" id="{9A91A66E-5A2F-51FB-8C6A-CB4B1E9838E8}"/>
              </a:ext>
            </a:extLst>
          </p:cNvPr>
          <p:cNvCxnSpPr>
            <a:cxnSpLocks/>
            <a:endCxn id="391" idx="1"/>
          </p:cNvCxnSpPr>
          <p:nvPr/>
        </p:nvCxnSpPr>
        <p:spPr>
          <a:xfrm rot="16200000" flipH="1">
            <a:off x="5123788" y="3901300"/>
            <a:ext cx="193118" cy="357574"/>
          </a:xfrm>
          <a:prstGeom prst="bentConnector2">
            <a:avLst/>
          </a:prstGeom>
          <a:noFill/>
          <a:ln w="952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397" name="Connector: Elbow 396">
            <a:extLst>
              <a:ext uri="{FF2B5EF4-FFF2-40B4-BE49-F238E27FC236}">
                <a16:creationId xmlns:a16="http://schemas.microsoft.com/office/drawing/2014/main" id="{CA895A5D-8844-FE36-4716-6FB838C16BE2}"/>
              </a:ext>
            </a:extLst>
          </p:cNvPr>
          <p:cNvCxnSpPr>
            <a:cxnSpLocks/>
            <a:endCxn id="392" idx="1"/>
          </p:cNvCxnSpPr>
          <p:nvPr/>
        </p:nvCxnSpPr>
        <p:spPr>
          <a:xfrm rot="16200000" flipH="1">
            <a:off x="5043778" y="3981310"/>
            <a:ext cx="353138" cy="357574"/>
          </a:xfrm>
          <a:prstGeom prst="bentConnector2">
            <a:avLst/>
          </a:prstGeom>
          <a:noFill/>
          <a:ln w="952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733D6E34-9B02-D98F-A77A-3196D39E063E}"/>
              </a:ext>
            </a:extLst>
          </p:cNvPr>
          <p:cNvCxnSpPr>
            <a:cxnSpLocks/>
            <a:endCxn id="393" idx="1"/>
          </p:cNvCxnSpPr>
          <p:nvPr/>
        </p:nvCxnSpPr>
        <p:spPr>
          <a:xfrm rot="16200000" flipH="1">
            <a:off x="5018008" y="4115559"/>
            <a:ext cx="404679" cy="357574"/>
          </a:xfrm>
          <a:prstGeom prst="bentConnector2">
            <a:avLst/>
          </a:prstGeom>
          <a:noFill/>
          <a:ln w="952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E21E08D8-23B6-3334-31DB-4D3726BA926C}"/>
              </a:ext>
            </a:extLst>
          </p:cNvPr>
          <p:cNvCxnSpPr>
            <a:cxnSpLocks/>
            <a:endCxn id="394" idx="1"/>
          </p:cNvCxnSpPr>
          <p:nvPr/>
        </p:nvCxnSpPr>
        <p:spPr>
          <a:xfrm rot="16200000" flipH="1">
            <a:off x="4924903" y="4182475"/>
            <a:ext cx="590888" cy="357574"/>
          </a:xfrm>
          <a:prstGeom prst="bentConnector2">
            <a:avLst/>
          </a:prstGeom>
          <a:noFill/>
          <a:ln w="952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21AA877A-DE49-3702-D740-D46FC4C3B5B7}"/>
              </a:ext>
            </a:extLst>
          </p:cNvPr>
          <p:cNvSpPr/>
          <p:nvPr/>
        </p:nvSpPr>
        <p:spPr>
          <a:xfrm>
            <a:off x="2189358" y="4471851"/>
            <a:ext cx="1740781" cy="1274168"/>
          </a:xfrm>
          <a:prstGeom prst="roundRect">
            <a:avLst>
              <a:gd name="adj" fmla="val 11808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67E05B96-64D0-0045-9FC7-2CAC63AFF41A}"/>
              </a:ext>
            </a:extLst>
          </p:cNvPr>
          <p:cNvGrpSpPr/>
          <p:nvPr/>
        </p:nvGrpSpPr>
        <p:grpSpPr>
          <a:xfrm>
            <a:off x="2723595" y="4603946"/>
            <a:ext cx="755793" cy="200055"/>
            <a:chOff x="-1389926" y="-166821"/>
            <a:chExt cx="755793" cy="200055"/>
          </a:xfrm>
        </p:grpSpPr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745D3F6B-D63C-4805-DC41-A4FB705AC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-1351493" y="-166821"/>
              <a:ext cx="71736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-5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110004020202020204"/>
                  <a:cs typeface="Segoe UI" pitchFamily="34" charset="0"/>
                </a:rPr>
                <a:t>MCPs</a:t>
              </a:r>
            </a:p>
          </p:txBody>
        </p:sp>
        <p:pic>
          <p:nvPicPr>
            <p:cNvPr id="403" name="Picture 10" descr="MCP (Model Context Protocol) Logo Fr... · LobeHub">
              <a:extLst>
                <a:ext uri="{FF2B5EF4-FFF2-40B4-BE49-F238E27FC236}">
                  <a16:creationId xmlns:a16="http://schemas.microsoft.com/office/drawing/2014/main" id="{E62595FE-D71A-E983-DB80-618A9013A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9926" y="-140070"/>
              <a:ext cx="154594" cy="15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642BB3BE-A609-F65D-FEA9-475BF0498D2B}"/>
              </a:ext>
            </a:extLst>
          </p:cNvPr>
          <p:cNvSpPr/>
          <p:nvPr/>
        </p:nvSpPr>
        <p:spPr>
          <a:xfrm>
            <a:off x="2393269" y="4940468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36000" rtlCol="0" anchor="ctr"/>
          <a:lstStyle/>
          <a:p>
            <a:pPr algn="ctr" defTabSz="914400"/>
            <a:r>
              <a:rPr lang="en-US" sz="1200" kern="0">
                <a:solidFill>
                  <a:prstClr val="white"/>
                </a:solidFill>
                <a:latin typeface="Segoe UI"/>
              </a:rPr>
              <a:t>Security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C29A95A3-C5C6-4340-C7A7-537B545413C7}"/>
              </a:ext>
            </a:extLst>
          </p:cNvPr>
          <p:cNvSpPr/>
          <p:nvPr/>
        </p:nvSpPr>
        <p:spPr>
          <a:xfrm>
            <a:off x="2393268" y="5347675"/>
            <a:ext cx="1313265" cy="299425"/>
          </a:xfrm>
          <a:prstGeom prst="roundRect">
            <a:avLst>
              <a:gd name="adj" fmla="val 50000"/>
            </a:avLst>
          </a:prstGeom>
          <a:solidFill>
            <a:srgbClr val="091F2C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rIns="36000" rtlCol="0" anchor="ctr"/>
          <a:lstStyle/>
          <a:p>
            <a:pPr algn="ctr" defTabSz="914400"/>
            <a:r>
              <a:rPr lang="en-US" sz="1200" kern="0">
                <a:solidFill>
                  <a:prstClr val="white"/>
                </a:solidFill>
                <a:latin typeface="Segoe UI"/>
              </a:rPr>
              <a:t>Logs &amp; Metrics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FD241CA4-21EB-9ADE-DCCE-CC818C511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77950" y="4820639"/>
            <a:ext cx="131817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3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Host</a:t>
            </a:r>
          </a:p>
        </p:txBody>
      </p:sp>
      <p:sp>
        <p:nvSpPr>
          <p:cNvPr id="408" name="Rectangle: Rounded Corners 36">
            <a:extLst>
              <a:ext uri="{FF2B5EF4-FFF2-40B4-BE49-F238E27FC236}">
                <a16:creationId xmlns:a16="http://schemas.microsoft.com/office/drawing/2014/main" id="{7D522B67-9175-1183-92C3-1D425F993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32" y="4108672"/>
            <a:ext cx="1227968" cy="1610676"/>
          </a:xfrm>
          <a:prstGeom prst="roundRect">
            <a:avLst>
              <a:gd name="adj" fmla="val 5865"/>
            </a:avLst>
          </a:prstGeom>
          <a:solidFill>
            <a:srgbClr val="FFFFFF">
              <a:alpha val="83922"/>
            </a:srgbClr>
          </a:solidFill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Semibold"/>
              <a:cs typeface="Segoe UI" pitchFamily="34" charset="0"/>
            </a:endParaRPr>
          </a:p>
        </p:txBody>
      </p:sp>
      <p:pic>
        <p:nvPicPr>
          <p:cNvPr id="409" name="Picture 8">
            <a:extLst>
              <a:ext uri="{FF2B5EF4-FFF2-40B4-BE49-F238E27FC236}">
                <a16:creationId xmlns:a16="http://schemas.microsoft.com/office/drawing/2014/main" id="{8FD29DE9-DBD9-C8A5-A2B3-89710065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5" y="5208392"/>
            <a:ext cx="577542" cy="2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" name="Picture 40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BB5F3F03-3CC6-B803-4774-B2A3DC0A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2" y="4913511"/>
            <a:ext cx="587528" cy="279656"/>
          </a:xfrm>
          <a:prstGeom prst="rect">
            <a:avLst/>
          </a:prstGeom>
        </p:spPr>
      </p:pic>
      <p:pic>
        <p:nvPicPr>
          <p:cNvPr id="411" name="Picture 14" descr="Why we Invested in Neon - M12">
            <a:extLst>
              <a:ext uri="{FF2B5EF4-FFF2-40B4-BE49-F238E27FC236}">
                <a16:creationId xmlns:a16="http://schemas.microsoft.com/office/drawing/2014/main" id="{D65B2332-2495-6F49-BF05-A771A7B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6" y="4690988"/>
            <a:ext cx="660520" cy="28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" name="Picture 20" descr="LaunchDarkly Recognized as a Leader in Feature Management and  Experimentation by Independent Research Firm">
            <a:extLst>
              <a:ext uri="{FF2B5EF4-FFF2-40B4-BE49-F238E27FC236}">
                <a16:creationId xmlns:a16="http://schemas.microsoft.com/office/drawing/2014/main" id="{F58C024A-28F4-A2EF-B1BD-762F45EC7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20"/>
          <a:stretch>
            <a:fillRect/>
          </a:stretch>
        </p:blipFill>
        <p:spPr bwMode="auto">
          <a:xfrm>
            <a:off x="1043543" y="5426438"/>
            <a:ext cx="268814" cy="24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AE647D76-74F7-AFC2-1AAF-EE1A1A3D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7707" y="4176675"/>
            <a:ext cx="11523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200" spc="-50">
                <a:ln w="3175">
                  <a:noFill/>
                </a:ln>
                <a:solidFill>
                  <a:srgbClr val="091F2C"/>
                </a:solidFill>
                <a:latin typeface="Aptos" panose="02110004020202020204"/>
                <a:cs typeface="Segoe UI" pitchFamily="34" charset="0"/>
              </a:rPr>
              <a:t>3</a:t>
            </a:r>
            <a:r>
              <a:rPr lang="en-US" sz="1200" spc="-50" baseline="30000">
                <a:ln w="3175">
                  <a:noFill/>
                </a:ln>
                <a:solidFill>
                  <a:srgbClr val="091F2C"/>
                </a:solidFill>
                <a:latin typeface="Aptos" panose="02110004020202020204"/>
                <a:cs typeface="Segoe UI" pitchFamily="34" charset="0"/>
              </a:rPr>
              <a:t>rd</a:t>
            </a:r>
            <a:r>
              <a:rPr lang="en-US" sz="1200" spc="-50">
                <a:ln w="3175">
                  <a:noFill/>
                </a:ln>
                <a:solidFill>
                  <a:srgbClr val="091F2C"/>
                </a:solidFill>
                <a:latin typeface="Aptos" panose="02110004020202020204"/>
                <a:cs typeface="Segoe UI" pitchFamily="34" charset="0"/>
              </a:rPr>
              <a:t> Party MCPs</a:t>
            </a:r>
          </a:p>
        </p:txBody>
      </p:sp>
      <p:cxnSp>
        <p:nvCxnSpPr>
          <p:cNvPr id="415" name="Connector: Elbow 414">
            <a:extLst>
              <a:ext uri="{FF2B5EF4-FFF2-40B4-BE49-F238E27FC236}">
                <a16:creationId xmlns:a16="http://schemas.microsoft.com/office/drawing/2014/main" id="{EFDE2038-0FF2-7888-AAAF-DBB19A50C39C}"/>
              </a:ext>
            </a:extLst>
          </p:cNvPr>
          <p:cNvCxnSpPr>
            <a:cxnSpLocks/>
            <a:stCxn id="370" idx="3"/>
            <a:endCxn id="388" idx="1"/>
          </p:cNvCxnSpPr>
          <p:nvPr/>
        </p:nvCxnSpPr>
        <p:spPr>
          <a:xfrm>
            <a:off x="4220445" y="3376461"/>
            <a:ext cx="636301" cy="96246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ysClr val="window" lastClr="FFFFFF"/>
            </a:solidFill>
            <a:prstDash val="sysDot"/>
            <a:round/>
            <a:tailEnd type="none"/>
          </a:ln>
          <a:effectLst/>
        </p:spPr>
      </p:cxnSp>
      <p:cxnSp>
        <p:nvCxnSpPr>
          <p:cNvPr id="416" name="Connector: Elbow 415">
            <a:extLst>
              <a:ext uri="{FF2B5EF4-FFF2-40B4-BE49-F238E27FC236}">
                <a16:creationId xmlns:a16="http://schemas.microsoft.com/office/drawing/2014/main" id="{CC24F994-1CC9-573B-F1B3-0A209AEDB8C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86812" y="4449022"/>
            <a:ext cx="696890" cy="622941"/>
          </a:xfrm>
          <a:prstGeom prst="bentConnector3">
            <a:avLst>
              <a:gd name="adj1" fmla="val -298"/>
            </a:avLst>
          </a:prstGeom>
          <a:noFill/>
          <a:ln w="38100" cap="flat" cmpd="sng" algn="ctr">
            <a:solidFill>
              <a:sysClr val="window" lastClr="FFFFFF"/>
            </a:solidFill>
            <a:prstDash val="sysDot"/>
            <a:round/>
            <a:tailEnd type="none"/>
          </a:ln>
          <a:effectLst/>
        </p:spPr>
      </p:cxnSp>
      <p:pic>
        <p:nvPicPr>
          <p:cNvPr id="417" name="Picture 416">
            <a:extLst>
              <a:ext uri="{FF2B5EF4-FFF2-40B4-BE49-F238E27FC236}">
                <a16:creationId xmlns:a16="http://schemas.microsoft.com/office/drawing/2014/main" id="{D35ED74F-D151-6D70-2003-2D3FF0989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6254" y="1460559"/>
            <a:ext cx="569290" cy="539420"/>
          </a:xfrm>
          <a:prstGeom prst="rect">
            <a:avLst/>
          </a:prstGeom>
        </p:spPr>
      </p:pic>
      <p:pic>
        <p:nvPicPr>
          <p:cNvPr id="418" name="Picture 8" descr="Atlassian Logo, symbol, meaning, history, PNG, brand">
            <a:extLst>
              <a:ext uri="{FF2B5EF4-FFF2-40B4-BE49-F238E27FC236}">
                <a16:creationId xmlns:a16="http://schemas.microsoft.com/office/drawing/2014/main" id="{3918D254-F36B-3355-A6D9-D05973AD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1" y="5436147"/>
            <a:ext cx="384382" cy="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Picture 10" descr="MCP (Model Context Protocol) Logo Fr... · LobeHub">
            <a:extLst>
              <a:ext uri="{FF2B5EF4-FFF2-40B4-BE49-F238E27FC236}">
                <a16:creationId xmlns:a16="http://schemas.microsoft.com/office/drawing/2014/main" id="{7EEAB28C-C3C9-089C-7A70-85E2B298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63" y="3784484"/>
            <a:ext cx="154594" cy="1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" name="Picture 419" descr="A black background with orange objects&#10;&#10;AI-generated content may be incorrect.">
            <a:extLst>
              <a:ext uri="{FF2B5EF4-FFF2-40B4-BE49-F238E27FC236}">
                <a16:creationId xmlns:a16="http://schemas.microsoft.com/office/drawing/2014/main" id="{95BF84F7-BF83-039D-3AF1-D397827E9C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918" y="4421522"/>
            <a:ext cx="561597" cy="279656"/>
          </a:xfrm>
          <a:prstGeom prst="rect">
            <a:avLst/>
          </a:prstGeom>
        </p:spPr>
      </p:pic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C11A2073-04F1-4063-3552-163E7249DE14}"/>
              </a:ext>
            </a:extLst>
          </p:cNvPr>
          <p:cNvCxnSpPr>
            <a:cxnSpLocks/>
            <a:endCxn id="400" idx="1"/>
          </p:cNvCxnSpPr>
          <p:nvPr/>
        </p:nvCxnSpPr>
        <p:spPr>
          <a:xfrm flipV="1">
            <a:off x="1536426" y="5108935"/>
            <a:ext cx="652932" cy="3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: Rounded Corners 36">
            <a:extLst>
              <a:ext uri="{FF2B5EF4-FFF2-40B4-BE49-F238E27FC236}">
                <a16:creationId xmlns:a16="http://schemas.microsoft.com/office/drawing/2014/main" id="{B0D20B74-A4E6-78C3-AC00-843381BE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0191" y="5519193"/>
            <a:ext cx="1533672" cy="911518"/>
          </a:xfrm>
          <a:prstGeom prst="roundRect">
            <a:avLst>
              <a:gd name="adj" fmla="val 5865"/>
            </a:avLst>
          </a:prstGeom>
          <a:noFill/>
          <a:ln w="19050" cap="flat" cmpd="sng" algn="ctr">
            <a:solidFill>
              <a:srgbClr val="2E404B"/>
            </a:solidFill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4C2BF49E-3F78-D228-A59F-3FD19014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55125" y="5575567"/>
            <a:ext cx="11523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200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MCP Clients</a:t>
            </a:r>
          </a:p>
        </p:txBody>
      </p:sp>
      <p:pic>
        <p:nvPicPr>
          <p:cNvPr id="431" name="Picture 18" descr="Microsoft Copilot Studio Reviews - 2025">
            <a:extLst>
              <a:ext uri="{FF2B5EF4-FFF2-40B4-BE49-F238E27FC236}">
                <a16:creationId xmlns:a16="http://schemas.microsoft.com/office/drawing/2014/main" id="{C1DECE7F-4BA8-85BA-88E3-108886FE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32" y="5887207"/>
            <a:ext cx="355915" cy="3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" name="Picture 14" descr="Visual Studio Code Svg Preview - Printable Forms Free Online">
            <a:extLst>
              <a:ext uri="{FF2B5EF4-FFF2-40B4-BE49-F238E27FC236}">
                <a16:creationId xmlns:a16="http://schemas.microsoft.com/office/drawing/2014/main" id="{7F95EE50-1286-E354-FBCA-1AED0B56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05" y="5898595"/>
            <a:ext cx="355915" cy="3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EC541016-B004-DA3D-E627-23F58491A0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2123" y="5922218"/>
            <a:ext cx="355915" cy="285892"/>
          </a:xfrm>
          <a:prstGeom prst="rect">
            <a:avLst/>
          </a:prstGeom>
        </p:spPr>
      </p:pic>
      <p:sp>
        <p:nvSpPr>
          <p:cNvPr id="437" name="TextBox 436">
            <a:extLst>
              <a:ext uri="{FF2B5EF4-FFF2-40B4-BE49-F238E27FC236}">
                <a16:creationId xmlns:a16="http://schemas.microsoft.com/office/drawing/2014/main" id="{33347482-57A8-A124-27A4-14AEF39AF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01792" y="5114537"/>
            <a:ext cx="88582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Expose</a:t>
            </a:r>
          </a:p>
        </p:txBody>
      </p: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2C6DBBCC-97BF-5407-EFDC-1888CE6C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 flipV="1">
            <a:off x="5401257" y="5249371"/>
            <a:ext cx="360000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6D2570C-536D-F5B6-1100-3198B70F4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486555" y="3068901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F9644A-C67B-0067-875C-A74EED5C7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534363" y="5103293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D5004-3BA8-086C-CBB6-79548EDCD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3229" y="3176476"/>
            <a:ext cx="898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200" b="1" spc="-50">
                <a:ln w="3175">
                  <a:noFill/>
                </a:ln>
                <a:solidFill>
                  <a:srgbClr val="FFFFFF"/>
                </a:solidFill>
                <a:latin typeface="Aptos" panose="02110004020202020204"/>
                <a:cs typeface="Segoe UI" pitchFamily="34" charset="0"/>
              </a:rPr>
              <a:t>…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0180E50-AB89-3E29-4937-81451FB54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573429" y="5017934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04ADDF-E799-51F3-DAD9-76412FCF0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041560" y="6068906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3AEC67F-02C8-F71A-D728-A0FECC730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544449" y="6097838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1A54D61-9F51-152F-B799-1EC9DB4A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010791" y="6079169"/>
            <a:ext cx="18000" cy="18000"/>
          </a:xfrm>
          <a:prstGeom prst="ellipse">
            <a:avLst/>
          </a:prstGeom>
          <a:solidFill>
            <a:sysClr val="window" lastClr="FFFFFF">
              <a:alpha val="25000"/>
            </a:sysClr>
          </a:solidFill>
          <a:ln w="6350" cap="flat" cmpd="sng" algn="ctr">
            <a:noFill/>
            <a:prstDash val="solid"/>
            <a:miter lim="800000"/>
          </a:ln>
          <a:effectLst>
            <a:glow rad="139700">
              <a:srgbClr val="0F9E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  <p:pic>
        <p:nvPicPr>
          <p:cNvPr id="16" name="Graphic 15" descr="QR Code">
            <a:extLst>
              <a:ext uri="{FF2B5EF4-FFF2-40B4-BE49-F238E27FC236}">
                <a16:creationId xmlns:a16="http://schemas.microsoft.com/office/drawing/2014/main" id="{18AD9555-F6D0-BA9E-0C69-FE10A79EFF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6990" y="5880174"/>
            <a:ext cx="803304" cy="803304"/>
          </a:xfrm>
          <a:prstGeom prst="roundRect">
            <a:avLst>
              <a:gd name="adj" fmla="val 6657"/>
            </a:avLst>
          </a:prstGeom>
        </p:spPr>
      </p:pic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id="{32F88636-2161-735A-0663-7E1843067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10484" y="5823420"/>
            <a:ext cx="916316" cy="916812"/>
          </a:xfrm>
          <a:prstGeom prst="roundRect">
            <a:avLst>
              <a:gd name="adj" fmla="val 10473"/>
            </a:avLst>
          </a:prstGeom>
          <a:solidFill>
            <a:schemeClr val="tx1"/>
          </a:solidFill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86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uk-UA" sz="1050" b="1" i="0" u="none" strike="noStrike" kern="1200" cap="none" spc="0" normalizeH="0" baseline="0" noProof="0">
              <a:ln>
                <a:noFill/>
              </a:ln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9" name="Picture 8" descr="A qr code with dots&#10;&#10;AI-generated content may be incorrect.">
            <a:extLst>
              <a:ext uri="{FF2B5EF4-FFF2-40B4-BE49-F238E27FC236}">
                <a16:creationId xmlns:a16="http://schemas.microsoft.com/office/drawing/2014/main" id="{21FA3833-72AC-F3AD-13D2-5E0B38C95AE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6072" y="5859256"/>
            <a:ext cx="845140" cy="8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116 L 0.19843 0.00255 L 0.19687 0.04422 L 0.24843 0.04283 L 0.24843 0.18172 L 0.275 0.18172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 0.00046 L 0.2461 0.00185 L 0.24532 -0.11481 L 0.27032 -0.11481 " pathEditMode="relative" ptsTypes="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89 -0.15255 L 0.04206 -0.00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31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15903 L -0.04193 -0.0053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768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-0.15833 L 5E-6 -1.11111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39" grpId="0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Microsoft Build 16:9 Template Dark">
  <a:themeElements>
    <a:clrScheme name="Custom 18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D59ED7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BAEEBADA-AA8C-4424-A9AC-AB189F0E2C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1760</Words>
  <Application>Microsoft Macintosh PowerPoint</Application>
  <PresentationFormat>Widescreen</PresentationFormat>
  <Paragraphs>252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Consolas</vt:lpstr>
      <vt:lpstr>Segoe Sans Display Semibold</vt:lpstr>
      <vt:lpstr>Segoe UI</vt:lpstr>
      <vt:lpstr>Segoe UI Semibold</vt:lpstr>
      <vt:lpstr>Wingdings</vt:lpstr>
      <vt:lpstr>Microsoft Build 16:9 Template Dark</vt:lpstr>
      <vt:lpstr>Secure and scale your AI APIs with Azure API Management + API Center</vt:lpstr>
      <vt:lpstr>The Evolution of Communication Protocols</vt:lpstr>
      <vt:lpstr>Model Context Protocol at Microsoft  </vt:lpstr>
      <vt:lpstr>Core Architecture - MCP</vt:lpstr>
      <vt:lpstr>MCP Servers and Current Challenges</vt:lpstr>
      <vt:lpstr>MCP &amp; API Management</vt:lpstr>
      <vt:lpstr>Expose Existing APIs as MCP Servers</vt:lpstr>
      <vt:lpstr>Protect your remote MCP Servers</vt:lpstr>
      <vt:lpstr>Private MCP Registry for Organizations</vt:lpstr>
      <vt:lpstr>APIM 💟 MCP</vt:lpstr>
      <vt:lpstr>🧠 Summary: Governance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John Carroll</cp:lastModifiedBy>
  <cp:revision>85</cp:revision>
  <dcterms:created xsi:type="dcterms:W3CDTF">2013-07-15T20:26:40Z</dcterms:created>
  <dcterms:modified xsi:type="dcterms:W3CDTF">2025-09-18T20:29:19Z</dcterms:modified>
</cp:coreProperties>
</file>